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655" r:id="rId3"/>
    <p:sldId id="656" r:id="rId4"/>
    <p:sldId id="657" r:id="rId5"/>
    <p:sldId id="658" r:id="rId6"/>
    <p:sldId id="662" r:id="rId7"/>
    <p:sldId id="660" r:id="rId8"/>
    <p:sldId id="661" r:id="rId9"/>
    <p:sldId id="667" r:id="rId10"/>
    <p:sldId id="663" r:id="rId11"/>
    <p:sldId id="665" r:id="rId12"/>
    <p:sldId id="666" r:id="rId13"/>
    <p:sldId id="687" r:id="rId14"/>
    <p:sldId id="709" r:id="rId15"/>
    <p:sldId id="669" r:id="rId16"/>
    <p:sldId id="670" r:id="rId17"/>
    <p:sldId id="676" r:id="rId18"/>
    <p:sldId id="678" r:id="rId19"/>
    <p:sldId id="710" r:id="rId20"/>
    <p:sldId id="677" r:id="rId21"/>
    <p:sldId id="681" r:id="rId22"/>
    <p:sldId id="680" r:id="rId23"/>
    <p:sldId id="672" r:id="rId24"/>
    <p:sldId id="679" r:id="rId25"/>
    <p:sldId id="682" r:id="rId26"/>
    <p:sldId id="683" r:id="rId27"/>
    <p:sldId id="690" r:id="rId28"/>
    <p:sldId id="704" r:id="rId29"/>
    <p:sldId id="692" r:id="rId30"/>
    <p:sldId id="693" r:id="rId31"/>
    <p:sldId id="696" r:id="rId32"/>
    <p:sldId id="684" r:id="rId33"/>
    <p:sldId id="705" r:id="rId34"/>
    <p:sldId id="706" r:id="rId35"/>
    <p:sldId id="691" r:id="rId36"/>
    <p:sldId id="701" r:id="rId37"/>
    <p:sldId id="697" r:id="rId38"/>
    <p:sldId id="698" r:id="rId39"/>
    <p:sldId id="703" r:id="rId40"/>
    <p:sldId id="707" r:id="rId41"/>
    <p:sldId id="708" r:id="rId42"/>
    <p:sldId id="674" r:id="rId43"/>
    <p:sldId id="38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5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3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0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3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3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16: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88ED1-C5BC-3541-91A2-BC1F34CA222B}"/>
              </a:ext>
            </a:extLst>
          </p:cNvPr>
          <p:cNvSpPr txBox="1"/>
          <p:nvPr/>
        </p:nvSpPr>
        <p:spPr>
          <a:xfrm>
            <a:off x="2212936" y="3089956"/>
            <a:ext cx="57980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(Advection)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E3689-A526-C34C-BEE0-8615FDB0FFC4}"/>
              </a:ext>
            </a:extLst>
          </p:cNvPr>
          <p:cNvSpPr txBox="1"/>
          <p:nvPr/>
        </p:nvSpPr>
        <p:spPr>
          <a:xfrm>
            <a:off x="720304" y="6100479"/>
            <a:ext cx="7703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Content mainly sourced from: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Becker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Geodynamics, ii) Spiegelman, Myths and Methods in Modeling.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-10758" y="3519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far, we’ve focused on the heat conduction equation: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CC74FF-E037-1647-9B1D-7ACF0AE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4" y="822838"/>
            <a:ext cx="2813717" cy="111067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87208A1-4A7B-9B4B-9F38-3A203CA0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5" y="906077"/>
            <a:ext cx="2059257" cy="107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497DE-5751-8141-8092-61C7853CCCFD}"/>
              </a:ext>
            </a:extLst>
          </p:cNvPr>
          <p:cNvSpPr txBox="1"/>
          <p:nvPr/>
        </p:nvSpPr>
        <p:spPr>
          <a:xfrm>
            <a:off x="-751243" y="1206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68977-E4E0-8A4B-A09B-511B4218E600}"/>
              </a:ext>
            </a:extLst>
          </p:cNvPr>
          <p:cNvSpPr txBox="1"/>
          <p:nvPr/>
        </p:nvSpPr>
        <p:spPr>
          <a:xfrm>
            <a:off x="3788483" y="11813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DC7243-571A-D14A-9724-CB39836E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67" y="3293453"/>
            <a:ext cx="3872662" cy="894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6E7C6-E0F3-C24D-AB31-907305EA3840}"/>
              </a:ext>
            </a:extLst>
          </p:cNvPr>
          <p:cNvSpPr txBox="1"/>
          <p:nvPr/>
        </p:nvSpPr>
        <p:spPr>
          <a:xfrm>
            <a:off x="-10758" y="2185528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take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fluid motion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into account, this becomes the diffusion-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0A08-CE86-E24D-8D26-AF0C55E7AEA8}"/>
              </a:ext>
            </a:extLst>
          </p:cNvPr>
          <p:cNvSpPr txBox="1"/>
          <p:nvPr/>
        </p:nvSpPr>
        <p:spPr>
          <a:xfrm>
            <a:off x="7897008" y="336672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40C5E5-3C98-5E4B-8EB2-F8A5FAC8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59" y="4192877"/>
            <a:ext cx="6309019" cy="894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4CA52-E0B1-484A-9139-EFCFBBB5A141}"/>
              </a:ext>
            </a:extLst>
          </p:cNvPr>
          <p:cNvSpPr txBox="1"/>
          <p:nvPr/>
        </p:nvSpPr>
        <p:spPr>
          <a:xfrm>
            <a:off x="7929282" y="438011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81A9F-8325-6646-92FC-2B466639D937}"/>
              </a:ext>
            </a:extLst>
          </p:cNvPr>
          <p:cNvSpPr txBox="1"/>
          <p:nvPr/>
        </p:nvSpPr>
        <p:spPr>
          <a:xfrm>
            <a:off x="6869654" y="5475076"/>
            <a:ext cx="21990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(generalized)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FE843D9-7891-654A-9F4E-D78F6352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001" y="5155375"/>
            <a:ext cx="2732368" cy="854617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C5B850B7-E726-6647-BC5E-DA0A26818D24}"/>
              </a:ext>
            </a:extLst>
          </p:cNvPr>
          <p:cNvSpPr/>
          <p:nvPr/>
        </p:nvSpPr>
        <p:spPr>
          <a:xfrm>
            <a:off x="3543391" y="5343431"/>
            <a:ext cx="947195" cy="531271"/>
          </a:xfrm>
          <a:custGeom>
            <a:avLst/>
            <a:gdLst>
              <a:gd name="connsiteX0" fmla="*/ 845729 w 947195"/>
              <a:gd name="connsiteY0" fmla="*/ 465698 h 531271"/>
              <a:gd name="connsiteX1" fmla="*/ 931790 w 947195"/>
              <a:gd name="connsiteY1" fmla="*/ 153727 h 531271"/>
              <a:gd name="connsiteX2" fmla="*/ 748910 w 947195"/>
              <a:gd name="connsiteY2" fmla="*/ 3120 h 531271"/>
              <a:gd name="connsiteX3" fmla="*/ 60421 w 947195"/>
              <a:gd name="connsiteY3" fmla="*/ 89181 h 531271"/>
              <a:gd name="connsiteX4" fmla="*/ 124967 w 947195"/>
              <a:gd name="connsiteY4" fmla="*/ 497971 h 531271"/>
              <a:gd name="connsiteX5" fmla="*/ 845729 w 947195"/>
              <a:gd name="connsiteY5" fmla="*/ 465698 h 53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195" h="531271">
                <a:moveTo>
                  <a:pt x="845729" y="465698"/>
                </a:moveTo>
                <a:cubicBezTo>
                  <a:pt x="980200" y="408324"/>
                  <a:pt x="947926" y="230823"/>
                  <a:pt x="931790" y="153727"/>
                </a:cubicBezTo>
                <a:cubicBezTo>
                  <a:pt x="915654" y="76631"/>
                  <a:pt x="894138" y="13878"/>
                  <a:pt x="748910" y="3120"/>
                </a:cubicBezTo>
                <a:cubicBezTo>
                  <a:pt x="603682" y="-7638"/>
                  <a:pt x="164411" y="6706"/>
                  <a:pt x="60421" y="89181"/>
                </a:cubicBezTo>
                <a:cubicBezTo>
                  <a:pt x="-43570" y="171656"/>
                  <a:pt x="-7711" y="433425"/>
                  <a:pt x="124967" y="497971"/>
                </a:cubicBezTo>
                <a:cubicBezTo>
                  <a:pt x="257645" y="562517"/>
                  <a:pt x="711258" y="523072"/>
                  <a:pt x="845729" y="46569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67002-CF39-8D40-A7C0-7CB92CF827CA}"/>
              </a:ext>
            </a:extLst>
          </p:cNvPr>
          <p:cNvSpPr txBox="1"/>
          <p:nvPr/>
        </p:nvSpPr>
        <p:spPr>
          <a:xfrm>
            <a:off x="749897" y="5921352"/>
            <a:ext cx="57980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deal with this advection term?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579A2-EEDD-5949-BD4F-D9ECE288AF05}"/>
              </a:ext>
            </a:extLst>
          </p:cNvPr>
          <p:cNvSpPr/>
          <p:nvPr/>
        </p:nvSpPr>
        <p:spPr>
          <a:xfrm>
            <a:off x="10758" y="0"/>
            <a:ext cx="9133242" cy="5155375"/>
          </a:xfrm>
          <a:prstGeom prst="rect">
            <a:avLst/>
          </a:prstGeom>
          <a:solidFill>
            <a:schemeClr val="bg1">
              <a:alpha val="7377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0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97D978-3390-8047-BA49-F95C3A02CD15}"/>
              </a:ext>
            </a:extLst>
          </p:cNvPr>
          <p:cNvSpPr/>
          <p:nvPr/>
        </p:nvSpPr>
        <p:spPr>
          <a:xfrm>
            <a:off x="657687" y="709027"/>
            <a:ext cx="78931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begin by considering pure advection (i.e., no diffusion, or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0):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E692F-1504-AC40-99FB-E215B79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9" y="1694531"/>
            <a:ext cx="2654300" cy="977900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3DA61B9-9EB9-DC48-90BF-52539986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5" y="1705820"/>
            <a:ext cx="3505200" cy="82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8E82-4B0E-2F4F-8767-712A68FD8798}"/>
              </a:ext>
            </a:extLst>
          </p:cNvPr>
          <p:cNvSpPr txBox="1"/>
          <p:nvPr/>
        </p:nvSpPr>
        <p:spPr>
          <a:xfrm>
            <a:off x="7853546" y="1906721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AFDF7-E0B9-3C48-8C85-890DCB1F535A}"/>
              </a:ext>
            </a:extLst>
          </p:cNvPr>
          <p:cNvSpPr txBox="1"/>
          <p:nvPr/>
        </p:nvSpPr>
        <p:spPr>
          <a:xfrm>
            <a:off x="3156362" y="1949054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37B42-8D42-D340-9C6B-F5A6834CB8EF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Advection (transport) equations</a:t>
            </a:r>
          </a:p>
        </p:txBody>
      </p:sp>
    </p:spTree>
    <p:extLst>
      <p:ext uri="{BB962C8B-B14F-4D97-AF65-F5344CB8AC3E}">
        <p14:creationId xmlns:p14="http://schemas.microsoft.com/office/powerpoint/2010/main" val="51260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97D978-3390-8047-BA49-F95C3A02CD15}"/>
              </a:ext>
            </a:extLst>
          </p:cNvPr>
          <p:cNvSpPr/>
          <p:nvPr/>
        </p:nvSpPr>
        <p:spPr>
          <a:xfrm>
            <a:off x="657687" y="709027"/>
            <a:ext cx="78931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begin by considering pure advection (i.e., no diffusion, or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0):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E692F-1504-AC40-99FB-E215B79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9" y="1694531"/>
            <a:ext cx="2654300" cy="977900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3DA61B9-9EB9-DC48-90BF-52539986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5" y="1705820"/>
            <a:ext cx="3505200" cy="82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8E82-4B0E-2F4F-8767-712A68FD8798}"/>
              </a:ext>
            </a:extLst>
          </p:cNvPr>
          <p:cNvSpPr txBox="1"/>
          <p:nvPr/>
        </p:nvSpPr>
        <p:spPr>
          <a:xfrm>
            <a:off x="7853546" y="1906721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AFDF7-E0B9-3C48-8C85-890DCB1F535A}"/>
              </a:ext>
            </a:extLst>
          </p:cNvPr>
          <p:cNvSpPr txBox="1"/>
          <p:nvPr/>
        </p:nvSpPr>
        <p:spPr>
          <a:xfrm>
            <a:off x="3156362" y="1949054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5965D7-BA11-BE4D-ADFE-8351D2BA6852}"/>
              </a:ext>
            </a:extLst>
          </p:cNvPr>
          <p:cNvSpPr/>
          <p:nvPr/>
        </p:nvSpPr>
        <p:spPr>
          <a:xfrm>
            <a:off x="607839" y="3062287"/>
            <a:ext cx="8059766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Despite appearing simple, can be trickier to solve accurately than the diffusion problem.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Particularly if there are large gradients in the quantity that is to be advected.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If not done carefully, can end up with numerical artifacts such as wiggles (oscillations) and numerical diffusion (artificial smoothing of the solution).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1F98E-55A6-BD4E-9139-5876DAEC5FD8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Advection (transport) equations</a:t>
            </a:r>
          </a:p>
        </p:txBody>
      </p:sp>
    </p:spTree>
    <p:extLst>
      <p:ext uri="{BB962C8B-B14F-4D97-AF65-F5344CB8AC3E}">
        <p14:creationId xmlns:p14="http://schemas.microsoft.com/office/powerpoint/2010/main" val="97754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97D978-3390-8047-BA49-F95C3A02CD15}"/>
              </a:ext>
            </a:extLst>
          </p:cNvPr>
          <p:cNvSpPr/>
          <p:nvPr/>
        </p:nvSpPr>
        <p:spPr>
          <a:xfrm>
            <a:off x="657687" y="709027"/>
            <a:ext cx="78931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begin by considering pure advection (i.e., no diffusion, or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0):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E692F-1504-AC40-99FB-E215B79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9" y="1694531"/>
            <a:ext cx="2654300" cy="977900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3DA61B9-9EB9-DC48-90BF-52539986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5" y="1705820"/>
            <a:ext cx="3505200" cy="82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8E82-4B0E-2F4F-8767-712A68FD8798}"/>
              </a:ext>
            </a:extLst>
          </p:cNvPr>
          <p:cNvSpPr txBox="1"/>
          <p:nvPr/>
        </p:nvSpPr>
        <p:spPr>
          <a:xfrm>
            <a:off x="7853546" y="1906721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AFDF7-E0B9-3C48-8C85-890DCB1F535A}"/>
              </a:ext>
            </a:extLst>
          </p:cNvPr>
          <p:cNvSpPr txBox="1"/>
          <p:nvPr/>
        </p:nvSpPr>
        <p:spPr>
          <a:xfrm>
            <a:off x="3156362" y="1949054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1F98E-55A6-BD4E-9139-5876DAEC5FD8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Advection (transport) equations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19F66-ACAD-C94B-8AD5-F78FE6661BAC}"/>
              </a:ext>
            </a:extLst>
          </p:cNvPr>
          <p:cNvSpPr/>
          <p:nvPr/>
        </p:nvSpPr>
        <p:spPr>
          <a:xfrm>
            <a:off x="1721149" y="2758495"/>
            <a:ext cx="5498832" cy="30263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Eulerian and Lagrangian representation of fluid flow equations. | Download  Scientific Diagram">
            <a:extLst>
              <a:ext uri="{FF2B5EF4-FFF2-40B4-BE49-F238E27FC236}">
                <a16:creationId xmlns:a16="http://schemas.microsoft.com/office/drawing/2014/main" id="{B607A233-271F-D94E-A5CA-58CB6C76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2" y="2811730"/>
            <a:ext cx="5128486" cy="27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99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97D978-3390-8047-BA49-F95C3A02CD15}"/>
              </a:ext>
            </a:extLst>
          </p:cNvPr>
          <p:cNvSpPr/>
          <p:nvPr/>
        </p:nvSpPr>
        <p:spPr>
          <a:xfrm>
            <a:off x="657687" y="709027"/>
            <a:ext cx="78931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begin by considering pure advection (i.e., no diffusion, or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0):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E692F-1504-AC40-99FB-E215B79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9" y="1694531"/>
            <a:ext cx="2654300" cy="977900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3DA61B9-9EB9-DC48-90BF-52539986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5" y="1705820"/>
            <a:ext cx="3505200" cy="82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8E82-4B0E-2F4F-8767-712A68FD8798}"/>
              </a:ext>
            </a:extLst>
          </p:cNvPr>
          <p:cNvSpPr txBox="1"/>
          <p:nvPr/>
        </p:nvSpPr>
        <p:spPr>
          <a:xfrm>
            <a:off x="7853546" y="1906721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AFDF7-E0B9-3C48-8C85-890DCB1F535A}"/>
              </a:ext>
            </a:extLst>
          </p:cNvPr>
          <p:cNvSpPr txBox="1"/>
          <p:nvPr/>
        </p:nvSpPr>
        <p:spPr>
          <a:xfrm>
            <a:off x="3156362" y="1949054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1F98E-55A6-BD4E-9139-5876DAEC5FD8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Advection (transport) equations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19F66-ACAD-C94B-8AD5-F78FE6661BAC}"/>
              </a:ext>
            </a:extLst>
          </p:cNvPr>
          <p:cNvSpPr/>
          <p:nvPr/>
        </p:nvSpPr>
        <p:spPr>
          <a:xfrm>
            <a:off x="1721149" y="2758495"/>
            <a:ext cx="5498832" cy="30263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29205-E586-4943-846C-BC8F451CCDCF}"/>
              </a:ext>
            </a:extLst>
          </p:cNvPr>
          <p:cNvSpPr/>
          <p:nvPr/>
        </p:nvSpPr>
        <p:spPr>
          <a:xfrm>
            <a:off x="768027" y="5895191"/>
            <a:ext cx="73235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do this using Eulerian (fixed grid) or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(track particles) methods. We will begin with Eulerian…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2" descr="Eulerian and Lagrangian representation of fluid flow equations. | Download  Scientific Diagram">
            <a:extLst>
              <a:ext uri="{FF2B5EF4-FFF2-40B4-BE49-F238E27FC236}">
                <a16:creationId xmlns:a16="http://schemas.microsoft.com/office/drawing/2014/main" id="{B607A233-271F-D94E-A5CA-58CB6C76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2" y="2811730"/>
            <a:ext cx="5128486" cy="27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44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Advection (transport) equations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7D978-3390-8047-BA49-F95C3A02CD15}"/>
              </a:ext>
            </a:extLst>
          </p:cNvPr>
          <p:cNvSpPr/>
          <p:nvPr/>
        </p:nvSpPr>
        <p:spPr>
          <a:xfrm>
            <a:off x="657687" y="709027"/>
            <a:ext cx="78931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begin by considering pure advection (i.e., no diffusion, or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0):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FE692F-1504-AC40-99FB-E215B79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9" y="1694531"/>
            <a:ext cx="2654300" cy="977900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3DA61B9-9EB9-DC48-90BF-52539986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5" y="1705820"/>
            <a:ext cx="3505200" cy="825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8E82-4B0E-2F4F-8767-712A68FD8798}"/>
              </a:ext>
            </a:extLst>
          </p:cNvPr>
          <p:cNvSpPr txBox="1"/>
          <p:nvPr/>
        </p:nvSpPr>
        <p:spPr>
          <a:xfrm>
            <a:off x="7853546" y="1906721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AFDF7-E0B9-3C48-8C85-890DCB1F535A}"/>
              </a:ext>
            </a:extLst>
          </p:cNvPr>
          <p:cNvSpPr txBox="1"/>
          <p:nvPr/>
        </p:nvSpPr>
        <p:spPr>
          <a:xfrm>
            <a:off x="3156362" y="1949054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2F3956-F648-4640-B16E-F381F4484B87}"/>
              </a:ext>
            </a:extLst>
          </p:cNvPr>
          <p:cNvSpPr/>
          <p:nvPr/>
        </p:nvSpPr>
        <p:spPr>
          <a:xfrm>
            <a:off x="574389" y="3220037"/>
            <a:ext cx="805976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Eulerian advection schemes we will cover:   (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Also Ex. 4 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FTCS scheme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(Forward Time, Centered-difference Scheme)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Lax method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Streamline upwind scheme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Staggered leapfrog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5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– FTCS Scheme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F0D34-E132-FF48-9E23-4F3DD7F8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20" y="695338"/>
            <a:ext cx="40132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84760-E22F-FE42-B629-2007E026A2E6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</p:spTree>
    <p:extLst>
      <p:ext uri="{BB962C8B-B14F-4D97-AF65-F5344CB8AC3E}">
        <p14:creationId xmlns:p14="http://schemas.microsoft.com/office/powerpoint/2010/main" val="161750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– FTCS Scheme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F0D34-E132-FF48-9E23-4F3DD7F8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20" y="695338"/>
            <a:ext cx="40132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84760-E22F-FE42-B629-2007E026A2E6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F7717-40DC-6E40-80E8-664EFB5369AE}"/>
              </a:ext>
            </a:extLst>
          </p:cNvPr>
          <p:cNvSpPr/>
          <p:nvPr/>
        </p:nvSpPr>
        <p:spPr>
          <a:xfrm>
            <a:off x="660450" y="1946930"/>
            <a:ext cx="805976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scheme does not work well!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FTCS method is </a:t>
            </a:r>
            <a:r>
              <a:rPr lang="en-US" sz="23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unconditionally unstable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be shown to the be the case using a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von Neumann 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stability analysis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(see, e.g., </a:t>
            </a:r>
          </a:p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   	Section 5.4 in Spiegelman, </a:t>
            </a:r>
          </a:p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    	2004, notes)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26" name="Picture 2" descr="MATH761">
            <a:extLst>
              <a:ext uri="{FF2B5EF4-FFF2-40B4-BE49-F238E27FC236}">
                <a16:creationId xmlns:a16="http://schemas.microsoft.com/office/drawing/2014/main" id="{6CD68853-2349-524F-A639-9111589A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3" y="3562757"/>
            <a:ext cx="3969146" cy="29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1A84621-302F-0749-A1FA-C5E4EFEE90AC}"/>
              </a:ext>
            </a:extLst>
          </p:cNvPr>
          <p:cNvSpPr/>
          <p:nvPr/>
        </p:nvSpPr>
        <p:spPr>
          <a:xfrm>
            <a:off x="6519134" y="2669988"/>
            <a:ext cx="2210901" cy="1633071"/>
          </a:xfrm>
          <a:custGeom>
            <a:avLst/>
            <a:gdLst>
              <a:gd name="connsiteX0" fmla="*/ 0 w 2210901"/>
              <a:gd name="connsiteY0" fmla="*/ 51697 h 1633071"/>
              <a:gd name="connsiteX1" fmla="*/ 935915 w 2210901"/>
              <a:gd name="connsiteY1" fmla="*/ 8666 h 1633071"/>
              <a:gd name="connsiteX2" fmla="*/ 2033195 w 2210901"/>
              <a:gd name="connsiteY2" fmla="*/ 202304 h 1633071"/>
              <a:gd name="connsiteX3" fmla="*/ 2151530 w 2210901"/>
              <a:gd name="connsiteY3" fmla="*/ 793974 h 1633071"/>
              <a:gd name="connsiteX4" fmla="*/ 1441525 w 2210901"/>
              <a:gd name="connsiteY4" fmla="*/ 1633071 h 163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0901" h="1633071">
                <a:moveTo>
                  <a:pt x="0" y="51697"/>
                </a:moveTo>
                <a:cubicBezTo>
                  <a:pt x="298524" y="17631"/>
                  <a:pt x="597049" y="-16435"/>
                  <a:pt x="935915" y="8666"/>
                </a:cubicBezTo>
                <a:cubicBezTo>
                  <a:pt x="1274781" y="33767"/>
                  <a:pt x="1830593" y="71419"/>
                  <a:pt x="2033195" y="202304"/>
                </a:cubicBezTo>
                <a:cubicBezTo>
                  <a:pt x="2235797" y="333189"/>
                  <a:pt x="2250142" y="555513"/>
                  <a:pt x="2151530" y="793974"/>
                </a:cubicBezTo>
                <a:cubicBezTo>
                  <a:pt x="2052918" y="1032435"/>
                  <a:pt x="1747221" y="1332753"/>
                  <a:pt x="1441525" y="16330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– Lax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3CD4-6EB6-0941-9C44-8F23F06B160D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8A69-2C88-2549-8054-34F87543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22" y="620032"/>
            <a:ext cx="5581500" cy="1199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/>
              <p:nvPr/>
            </p:nvSpPr>
            <p:spPr>
              <a:xfrm>
                <a:off x="660450" y="1946930"/>
                <a:ext cx="8059766" cy="955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FTCS with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)/2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" y="1946930"/>
                <a:ext cx="8059766" cy="955326"/>
              </a:xfrm>
              <a:prstGeom prst="rect">
                <a:avLst/>
              </a:prstGeom>
              <a:blipFill>
                <a:blip r:embed="rId3"/>
                <a:stretch>
                  <a:fillRect l="-786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99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– Lax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3CD4-6EB6-0941-9C44-8F23F06B160D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8A69-2C88-2549-8054-34F87543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22" y="620032"/>
            <a:ext cx="5581500" cy="119986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72FACAC-3997-804B-AE0E-24242CE8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07" y="3442940"/>
            <a:ext cx="2120900" cy="82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B15F1-B63C-0B46-8D99-6C2AC4544AF7}"/>
              </a:ext>
            </a:extLst>
          </p:cNvPr>
          <p:cNvSpPr/>
          <p:nvPr/>
        </p:nvSpPr>
        <p:spPr>
          <a:xfrm>
            <a:off x="1084234" y="2982724"/>
            <a:ext cx="80597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Stability requirement:  the </a:t>
            </a:r>
            <a:r>
              <a:rPr lang="en-US" sz="2300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/>
              <p:nvPr/>
            </p:nvSpPr>
            <p:spPr>
              <a:xfrm>
                <a:off x="660450" y="1946930"/>
                <a:ext cx="8059766" cy="2771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FTCS with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)/2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method is conditionally stable: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" y="1946930"/>
                <a:ext cx="8059766" cy="2771208"/>
              </a:xfrm>
              <a:prstGeom prst="rect">
                <a:avLst/>
              </a:prstGeom>
              <a:blipFill>
                <a:blip r:embed="rId4"/>
                <a:stretch>
                  <a:fillRect l="-786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09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-10758" y="3519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far, we’ve focused on the heat conduction equation: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CC74FF-E037-1647-9B1D-7ACF0AE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4" y="822838"/>
            <a:ext cx="2813717" cy="111067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87208A1-4A7B-9B4B-9F38-3A203CA0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5" y="906077"/>
            <a:ext cx="2059257" cy="107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497DE-5751-8141-8092-61C7853CCCFD}"/>
              </a:ext>
            </a:extLst>
          </p:cNvPr>
          <p:cNvSpPr txBox="1"/>
          <p:nvPr/>
        </p:nvSpPr>
        <p:spPr>
          <a:xfrm>
            <a:off x="-751243" y="1206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68977-E4E0-8A4B-A09B-511B4218E600}"/>
              </a:ext>
            </a:extLst>
          </p:cNvPr>
          <p:cNvSpPr txBox="1"/>
          <p:nvPr/>
        </p:nvSpPr>
        <p:spPr>
          <a:xfrm>
            <a:off x="3788483" y="11813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</p:spTree>
    <p:extLst>
      <p:ext uri="{BB962C8B-B14F-4D97-AF65-F5344CB8AC3E}">
        <p14:creationId xmlns:p14="http://schemas.microsoft.com/office/powerpoint/2010/main" val="23342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– Lax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3CD4-6EB6-0941-9C44-8F23F06B160D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8A69-2C88-2549-8054-34F87543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22" y="620032"/>
            <a:ext cx="5581500" cy="119986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72FACAC-3997-804B-AE0E-24242CE8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07" y="3442940"/>
            <a:ext cx="2120900" cy="82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B15F1-B63C-0B46-8D99-6C2AC4544AF7}"/>
              </a:ext>
            </a:extLst>
          </p:cNvPr>
          <p:cNvSpPr/>
          <p:nvPr/>
        </p:nvSpPr>
        <p:spPr>
          <a:xfrm>
            <a:off x="1084234" y="2982724"/>
            <a:ext cx="80597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Stability requirement:  the </a:t>
            </a:r>
            <a:r>
              <a:rPr lang="en-US" sz="2300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/>
              <p:nvPr/>
            </p:nvSpPr>
            <p:spPr>
              <a:xfrm>
                <a:off x="660450" y="1946930"/>
                <a:ext cx="8059766" cy="4664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FTCS with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)/2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method is conditionally stable: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While the Lax Method does not blow up for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it can become very inaccurate for (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(due to “numerical diffusion”).</a:t>
                </a:r>
              </a:p>
              <a:p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" y="1946930"/>
                <a:ext cx="8059766" cy="4664034"/>
              </a:xfrm>
              <a:prstGeom prst="rect">
                <a:avLst/>
              </a:prstGeom>
              <a:blipFill>
                <a:blip r:embed="rId5"/>
                <a:stretch>
                  <a:fillRect l="-78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75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– Lax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3CD4-6EB6-0941-9C44-8F23F06B160D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8A69-2C88-2549-8054-34F87543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22" y="620032"/>
            <a:ext cx="5581500" cy="119986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72FACAC-3997-804B-AE0E-24242CE8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07" y="3442940"/>
            <a:ext cx="2120900" cy="82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B15F1-B63C-0B46-8D99-6C2AC4544AF7}"/>
              </a:ext>
            </a:extLst>
          </p:cNvPr>
          <p:cNvSpPr/>
          <p:nvPr/>
        </p:nvSpPr>
        <p:spPr>
          <a:xfrm>
            <a:off x="1084234" y="2982724"/>
            <a:ext cx="80597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Stability requirement:  the </a:t>
            </a:r>
            <a:r>
              <a:rPr lang="en-US" sz="2300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/>
              <p:nvPr/>
            </p:nvSpPr>
            <p:spPr>
              <a:xfrm>
                <a:off x="660450" y="1946930"/>
                <a:ext cx="8059766" cy="4664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FTCS with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)/2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method is conditionally stable: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While the Lax Method does not blow up for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it can become very inaccurate for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≠1)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(due to “</a:t>
                </a:r>
                <a:r>
                  <a:rPr lang="en-US" sz="2300" u="sng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numerical diffusion</a:t>
                </a: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”).</a:t>
                </a:r>
              </a:p>
              <a:p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" y="1946930"/>
                <a:ext cx="8059766" cy="4664034"/>
              </a:xfrm>
              <a:prstGeom prst="rect">
                <a:avLst/>
              </a:prstGeom>
              <a:blipFill>
                <a:blip r:embed="rId5"/>
                <a:stretch>
                  <a:fillRect l="-78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12213EA-C6B8-A945-96EC-1CE3050A98CF}"/>
              </a:ext>
            </a:extLst>
          </p:cNvPr>
          <p:cNvSpPr/>
          <p:nvPr/>
        </p:nvSpPr>
        <p:spPr>
          <a:xfrm>
            <a:off x="1729851" y="5731123"/>
            <a:ext cx="5920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i.e., artificial smoothing of the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784A6-8517-904C-A6BD-13B515BEFA68}"/>
              </a:ext>
            </a:extLst>
          </p:cNvPr>
          <p:cNvSpPr/>
          <p:nvPr/>
        </p:nvSpPr>
        <p:spPr>
          <a:xfrm>
            <a:off x="660450" y="620032"/>
            <a:ext cx="8078993" cy="3729980"/>
          </a:xfrm>
          <a:prstGeom prst="rect">
            <a:avLst/>
          </a:prstGeom>
          <a:solidFill>
            <a:schemeClr val="bg1">
              <a:alpha val="849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512F18-7661-A84E-A255-ED44DE75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90" y="821093"/>
            <a:ext cx="3211537" cy="332785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6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– Lax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3CD4-6EB6-0941-9C44-8F23F06B160D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8A69-2C88-2549-8054-34F87543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22" y="620032"/>
            <a:ext cx="5581500" cy="119986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72FACAC-3997-804B-AE0E-24242CE8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07" y="3442940"/>
            <a:ext cx="2120900" cy="82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B15F1-B63C-0B46-8D99-6C2AC4544AF7}"/>
              </a:ext>
            </a:extLst>
          </p:cNvPr>
          <p:cNvSpPr/>
          <p:nvPr/>
        </p:nvSpPr>
        <p:spPr>
          <a:xfrm>
            <a:off x="1084234" y="2982724"/>
            <a:ext cx="80597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Stability requirement:  the </a:t>
            </a:r>
            <a:r>
              <a:rPr lang="en-US" sz="2300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/>
              <p:nvPr/>
            </p:nvSpPr>
            <p:spPr>
              <a:xfrm>
                <a:off x="660450" y="1946930"/>
                <a:ext cx="8059766" cy="5017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of FTCS with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)/2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method is conditionally stable: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While the Lax Method does not blow up for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it can become very inaccurate for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≠1)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(due to “numerical diffusion”).</a:t>
                </a:r>
              </a:p>
              <a:p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What is the physical meaning of the Courant Criterion?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FB3A4E-4F0F-C649-88AF-BF8F35FD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" y="1946930"/>
                <a:ext cx="8059766" cy="5017977"/>
              </a:xfrm>
              <a:prstGeom prst="rect">
                <a:avLst/>
              </a:prstGeom>
              <a:blipFill>
                <a:blip r:embed="rId5"/>
                <a:stretch>
                  <a:fillRect l="-786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11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– Streamline Upwind Scheme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FFF16-37EA-3C45-8726-55735C13B2B4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FAB7DA-3E3F-9548-AE5D-9F70BE79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22702"/>
            <a:ext cx="5232400" cy="1155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B7AD42-8D09-894D-833E-8779051A76F0}"/>
              </a:ext>
            </a:extLst>
          </p:cNvPr>
          <p:cNvSpPr/>
          <p:nvPr/>
        </p:nvSpPr>
        <p:spPr>
          <a:xfrm>
            <a:off x="681965" y="2190579"/>
            <a:ext cx="80597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I.e., replacing the central spatial derivatives of the FTCS with forward/backwards derivatives depending on the direction of the flow.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4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– Streamline Upwind Scheme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FFF16-37EA-3C45-8726-55735C13B2B4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FAB7DA-3E3F-9548-AE5D-9F70BE79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22702"/>
            <a:ext cx="5232400" cy="115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B7AD42-8D09-894D-833E-8779051A76F0}"/>
                  </a:ext>
                </a:extLst>
              </p:cNvPr>
              <p:cNvSpPr/>
              <p:nvPr/>
            </p:nvSpPr>
            <p:spPr>
              <a:xfrm>
                <a:off x="681965" y="2190579"/>
                <a:ext cx="8059766" cy="609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replacing the central spatial derivatives of the FTCS with forward/backwards derivatives depending on the direction of the flow.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Concept: The flux into a cell will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depend more strongly on the 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”upwind” thermal gradient in 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the direction that flow is 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coming from.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Better than FTCS, but still suffers 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from numerical diffusion and only </a:t>
                </a:r>
              </a:p>
              <a:p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first order accurate in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B7AD42-8D09-894D-833E-8779051A7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5" y="2190579"/>
                <a:ext cx="8059766" cy="6093976"/>
              </a:xfrm>
              <a:prstGeom prst="rect">
                <a:avLst/>
              </a:prstGeom>
              <a:blipFill>
                <a:blip r:embed="rId3"/>
                <a:stretch>
                  <a:fillRect l="-943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0F62F0-7FC6-764A-8250-1C925CF3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74" y="3570465"/>
            <a:ext cx="3279992" cy="30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– Staggered Leapfrog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B1FE8-83F7-B843-B503-F77C0DBE3E18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A021DB-CD0B-2744-90B7-4F1E2720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77" y="759569"/>
            <a:ext cx="4165600" cy="9779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6408A270-CDF9-2849-BCDD-4A2A3D67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93" y="2127036"/>
            <a:ext cx="3503167" cy="28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43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89602664-91D4-E248-A3C2-31132949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22" y="3961617"/>
            <a:ext cx="3503167" cy="2896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6E31FA-516D-D046-9DF3-49080DF5A10E}"/>
              </a:ext>
            </a:extLst>
          </p:cNvPr>
          <p:cNvSpPr txBox="1"/>
          <p:nvPr/>
        </p:nvSpPr>
        <p:spPr>
          <a:xfrm>
            <a:off x="247425" y="81423"/>
            <a:ext cx="87136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4 – Staggered Leapfrog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B1FE8-83F7-B843-B503-F77C0DBE3E18}"/>
              </a:ext>
            </a:extLst>
          </p:cNvPr>
          <p:cNvSpPr txBox="1"/>
          <p:nvPr/>
        </p:nvSpPr>
        <p:spPr>
          <a:xfrm>
            <a:off x="7932569" y="954276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A021DB-CD0B-2744-90B7-4F1E2720E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77" y="759569"/>
            <a:ext cx="4165600" cy="97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E3D0FB-284A-C04E-94FD-F44E48D60FA8}"/>
                  </a:ext>
                </a:extLst>
              </p:cNvPr>
              <p:cNvSpPr/>
              <p:nvPr/>
            </p:nvSpPr>
            <p:spPr>
              <a:xfrm>
                <a:off x="681965" y="2190579"/>
                <a:ext cx="8059766" cy="5001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Benefit:  2</a:t>
                </a:r>
                <a:r>
                  <a:rPr lang="en-US" sz="23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accurate in </a:t>
                </a:r>
                <a:r>
                  <a:rPr lang="en-US" sz="23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both</a:t>
                </a: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time and space.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Drawback(s):  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Two time-steps must be </a:t>
                </a:r>
              </a:p>
              <a:p>
                <a:pPr lvl="1"/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stored at any time (T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3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 </a:t>
                </a: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and T</a:t>
                </a:r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sz="23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n-1</a:t>
                </a: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Numerical oscillations can </a:t>
                </a:r>
              </a:p>
              <a:p>
                <a:pPr lvl="1"/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occur for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</a:t>
                </a:r>
              </a:p>
              <a:p>
                <a:pPr lvl="1"/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E3D0FB-284A-C04E-94FD-F44E48D60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5" y="2190579"/>
                <a:ext cx="8059766" cy="5001369"/>
              </a:xfrm>
              <a:prstGeom prst="rect">
                <a:avLst/>
              </a:prstGeom>
              <a:blipFill>
                <a:blip r:embed="rId4"/>
                <a:stretch>
                  <a:fillRect l="-943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61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alternative for </a:t>
            </a:r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advecting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things:  </a:t>
            </a:r>
            <a:r>
              <a:rPr lang="en-US" sz="2700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5FC82-4DF1-C445-8D22-FDAD5E84828F}"/>
              </a:ext>
            </a:extLst>
          </p:cNvPr>
          <p:cNvSpPr/>
          <p:nvPr/>
        </p:nvSpPr>
        <p:spPr>
          <a:xfrm>
            <a:off x="542117" y="754296"/>
            <a:ext cx="805976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</a:t>
            </a:r>
            <a:r>
              <a:rPr lang="en-US" sz="21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advecting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quantities by tracking particle locations x</a:t>
            </a:r>
            <a:r>
              <a:rPr lang="en-US" sz="2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(as they move around in the flow,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3FD6C0D-02EE-8D4D-B9CF-38EADB9E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27" y="1685082"/>
            <a:ext cx="1465568" cy="9269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B8E922-284B-7D4E-9FAE-F79B21B9E8EF}"/>
              </a:ext>
            </a:extLst>
          </p:cNvPr>
          <p:cNvSpPr/>
          <p:nvPr/>
        </p:nvSpPr>
        <p:spPr>
          <a:xfrm>
            <a:off x="5120836" y="1585521"/>
            <a:ext cx="3289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the location of the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baseline="30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tracer particle moving through the fluid at v.</a:t>
            </a:r>
          </a:p>
        </p:txBody>
      </p:sp>
    </p:spTree>
    <p:extLst>
      <p:ext uri="{BB962C8B-B14F-4D97-AF65-F5344CB8AC3E}">
        <p14:creationId xmlns:p14="http://schemas.microsoft.com/office/powerpoint/2010/main" val="3911798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5FC82-4DF1-C445-8D22-FDAD5E84828F}"/>
              </a:ext>
            </a:extLst>
          </p:cNvPr>
          <p:cNvSpPr/>
          <p:nvPr/>
        </p:nvSpPr>
        <p:spPr>
          <a:xfrm>
            <a:off x="542117" y="754296"/>
            <a:ext cx="805976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</a:t>
            </a:r>
            <a:r>
              <a:rPr lang="en-US" sz="21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advecting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quantities by tracking particle locations x</a:t>
            </a:r>
            <a:r>
              <a:rPr lang="en-US" sz="2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(as they move around in the flow,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3FD6C0D-02EE-8D4D-B9CF-38EADB9E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27" y="1685082"/>
            <a:ext cx="1465568" cy="9269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B8E922-284B-7D4E-9FAE-F79B21B9E8EF}"/>
              </a:ext>
            </a:extLst>
          </p:cNvPr>
          <p:cNvSpPr/>
          <p:nvPr/>
        </p:nvSpPr>
        <p:spPr>
          <a:xfrm>
            <a:off x="5120836" y="1585521"/>
            <a:ext cx="3481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the location of the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baseline="30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tracer/particle/marker moving through the fluid at v.</a:t>
            </a:r>
          </a:p>
        </p:txBody>
      </p:sp>
      <p:pic>
        <p:nvPicPr>
          <p:cNvPr id="7" name="Picture 2" descr="Eulerian and Lagrangian representation of fluid flow equations. | Download  Scientific Diagram">
            <a:extLst>
              <a:ext uri="{FF2B5EF4-FFF2-40B4-BE49-F238E27FC236}">
                <a16:creationId xmlns:a16="http://schemas.microsoft.com/office/drawing/2014/main" id="{AFD0F2CD-3DEC-BD43-AF9E-37603108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63" y="3205779"/>
            <a:ext cx="5576212" cy="295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AD6604-98D8-2948-8C55-E0529120B2E5}"/>
              </a:ext>
            </a:extLst>
          </p:cNvPr>
          <p:cNvSpPr/>
          <p:nvPr/>
        </p:nvSpPr>
        <p:spPr>
          <a:xfrm>
            <a:off x="1570616" y="3098203"/>
            <a:ext cx="5981252" cy="32918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D8E16-058D-694E-B256-A2FA86E5C69E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371669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12D11C-7E23-814C-B4CD-C56DBE0B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4" y="3451626"/>
            <a:ext cx="7520351" cy="316030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5FC82-4DF1-C445-8D22-FDAD5E84828F}"/>
              </a:ext>
            </a:extLst>
          </p:cNvPr>
          <p:cNvSpPr/>
          <p:nvPr/>
        </p:nvSpPr>
        <p:spPr>
          <a:xfrm>
            <a:off x="542117" y="754296"/>
            <a:ext cx="80597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</a:t>
            </a:r>
            <a:r>
              <a:rPr lang="en-US" sz="21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advecting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quantities by tracking particle locations x</a:t>
            </a:r>
            <a:r>
              <a:rPr lang="en-US" sz="2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(as they move around in the flow,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This is the one of the main methods used to track non-	diffusive properties (e.g., chemical composition) within 	geodynamic models.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6D116-21BB-4C4F-8EA5-7E56523BA58A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6665EF13-0386-9B4A-BB6E-E26E4DAC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27" y="1685082"/>
            <a:ext cx="1465568" cy="926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19645F-0075-2243-8341-DCB8BE4881BB}"/>
              </a:ext>
            </a:extLst>
          </p:cNvPr>
          <p:cNvSpPr/>
          <p:nvPr/>
        </p:nvSpPr>
        <p:spPr>
          <a:xfrm>
            <a:off x="5120836" y="1585521"/>
            <a:ext cx="3481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the location of the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baseline="30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tracer/particle/marker moving through the fluid at v.</a:t>
            </a:r>
          </a:p>
        </p:txBody>
      </p:sp>
    </p:spTree>
    <p:extLst>
      <p:ext uri="{BB962C8B-B14F-4D97-AF65-F5344CB8AC3E}">
        <p14:creationId xmlns:p14="http://schemas.microsoft.com/office/powerpoint/2010/main" val="271886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-10758" y="3519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far, we’ve focused on the heat conduction equation: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CC74FF-E037-1647-9B1D-7ACF0AE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4" y="822838"/>
            <a:ext cx="2813717" cy="111067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87208A1-4A7B-9B4B-9F38-3A203CA0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5" y="906077"/>
            <a:ext cx="2059257" cy="107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497DE-5751-8141-8092-61C7853CCCFD}"/>
              </a:ext>
            </a:extLst>
          </p:cNvPr>
          <p:cNvSpPr txBox="1"/>
          <p:nvPr/>
        </p:nvSpPr>
        <p:spPr>
          <a:xfrm>
            <a:off x="-751243" y="1206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68977-E4E0-8A4B-A09B-511B4218E600}"/>
              </a:ext>
            </a:extLst>
          </p:cNvPr>
          <p:cNvSpPr txBox="1"/>
          <p:nvPr/>
        </p:nvSpPr>
        <p:spPr>
          <a:xfrm>
            <a:off x="3788483" y="11813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DC7243-571A-D14A-9724-CB39836E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67" y="3293453"/>
            <a:ext cx="3872662" cy="894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6E7C6-E0F3-C24D-AB31-907305EA3840}"/>
              </a:ext>
            </a:extLst>
          </p:cNvPr>
          <p:cNvSpPr txBox="1"/>
          <p:nvPr/>
        </p:nvSpPr>
        <p:spPr>
          <a:xfrm>
            <a:off x="-10758" y="2185528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take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fluid motion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into account, this becomes the diffusion-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0A08-CE86-E24D-8D26-AF0C55E7AEA8}"/>
              </a:ext>
            </a:extLst>
          </p:cNvPr>
          <p:cNvSpPr txBox="1"/>
          <p:nvPr/>
        </p:nvSpPr>
        <p:spPr>
          <a:xfrm>
            <a:off x="7897008" y="336672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</p:spTree>
    <p:extLst>
      <p:ext uri="{BB962C8B-B14F-4D97-AF65-F5344CB8AC3E}">
        <p14:creationId xmlns:p14="http://schemas.microsoft.com/office/powerpoint/2010/main" val="3352747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353B112D-6631-EB4D-B3A9-83ABC5CB8801}"/>
              </a:ext>
            </a:extLst>
          </p:cNvPr>
          <p:cNvSpPr/>
          <p:nvPr/>
        </p:nvSpPr>
        <p:spPr>
          <a:xfrm>
            <a:off x="457841" y="4318838"/>
            <a:ext cx="309370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properties of the </a:t>
            </a:r>
            <a:r>
              <a:rPr lang="en-US" sz="21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markers can then be interpolated onto a fixed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Eulerian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grid: i.e.,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Marker-in-cell</a:t>
            </a: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40036956-B270-A841-AC66-C9AB83F4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43" y="3899168"/>
            <a:ext cx="5592457" cy="2877409"/>
          </a:xfrm>
          <a:prstGeom prst="rect">
            <a:avLst/>
          </a:prstGeom>
        </p:spPr>
      </p:pic>
      <p:sp>
        <p:nvSpPr>
          <p:cNvPr id="303" name="Right Arrow 302">
            <a:extLst>
              <a:ext uri="{FF2B5EF4-FFF2-40B4-BE49-F238E27FC236}">
                <a16:creationId xmlns:a16="http://schemas.microsoft.com/office/drawing/2014/main" id="{478970DE-E3EB-B043-9809-FC7E4CAB8D9E}"/>
              </a:ext>
            </a:extLst>
          </p:cNvPr>
          <p:cNvSpPr/>
          <p:nvPr/>
        </p:nvSpPr>
        <p:spPr>
          <a:xfrm>
            <a:off x="5967964" y="4736197"/>
            <a:ext cx="344784" cy="112087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299BA-5C61-4440-8DCC-8E788B9B435D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</a:t>
            </a:r>
          </a:p>
        </p:txBody>
      </p: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AC65DB3C-FA68-F14E-B531-181851DB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27" y="1685082"/>
            <a:ext cx="1465568" cy="9269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A432B9-65D4-EB43-84D1-349CC8AA386C}"/>
              </a:ext>
            </a:extLst>
          </p:cNvPr>
          <p:cNvSpPr/>
          <p:nvPr/>
        </p:nvSpPr>
        <p:spPr>
          <a:xfrm>
            <a:off x="542117" y="754296"/>
            <a:ext cx="80597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Relates to </a:t>
            </a:r>
            <a:r>
              <a:rPr lang="en-US" sz="21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advecting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quantities by tracking particle locations x</a:t>
            </a:r>
            <a:r>
              <a:rPr lang="en-US" sz="2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(as they move around in the flow,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	This is the one of the main methods used to track non-	diffusive properties (e.g., chemical composition) within 	geodynamic models.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4135D-E7C8-8641-8085-6409A12391D6}"/>
              </a:ext>
            </a:extLst>
          </p:cNvPr>
          <p:cNvSpPr/>
          <p:nvPr/>
        </p:nvSpPr>
        <p:spPr>
          <a:xfrm>
            <a:off x="5120836" y="1585521"/>
            <a:ext cx="3481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the location of the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baseline="30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tracer/particle/marker moving through the fluid at v.</a:t>
            </a:r>
          </a:p>
        </p:txBody>
      </p:sp>
    </p:spTree>
    <p:extLst>
      <p:ext uri="{BB962C8B-B14F-4D97-AF65-F5344CB8AC3E}">
        <p14:creationId xmlns:p14="http://schemas.microsoft.com/office/powerpoint/2010/main" val="1516598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4754880" y="194172"/>
            <a:ext cx="3891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Using (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markers within a (Eulerian) grid can vastly minimize numerical diffusion</a:t>
            </a:r>
          </a:p>
          <a:p>
            <a:pPr algn="ctr"/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(As is relevant for non-diffusive properties) </a:t>
            </a: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5974FAA6-A25F-FD4C-AD90-53626B55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30" y="194172"/>
            <a:ext cx="3891170" cy="6469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5B1F6-91F2-D246-BD1B-8560CBA52BC1}"/>
              </a:ext>
            </a:extLst>
          </p:cNvPr>
          <p:cNvSpPr txBox="1"/>
          <p:nvPr/>
        </p:nvSpPr>
        <p:spPr>
          <a:xfrm>
            <a:off x="4212336" y="6202163"/>
            <a:ext cx="389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Gerya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</a:t>
            </a:r>
            <a:r>
              <a:rPr lang="en-US" sz="2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ed., 2019</a:t>
            </a:r>
          </a:p>
        </p:txBody>
      </p:sp>
    </p:spTree>
    <p:extLst>
      <p:ext uri="{BB962C8B-B14F-4D97-AF65-F5344CB8AC3E}">
        <p14:creationId xmlns:p14="http://schemas.microsoft.com/office/powerpoint/2010/main" val="55505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Semi-</a:t>
            </a:r>
            <a:r>
              <a:rPr lang="en-US" sz="2700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17651-E6EC-404F-8A10-5489D05211DB}"/>
              </a:ext>
            </a:extLst>
          </p:cNvPr>
          <p:cNvSpPr/>
          <p:nvPr/>
        </p:nvSpPr>
        <p:spPr>
          <a:xfrm>
            <a:off x="359235" y="675314"/>
            <a:ext cx="83867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apply this 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of thinking (i.e., moving particles) without explicitly defining particles in the Semi-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method.</a:t>
            </a:r>
          </a:p>
          <a:p>
            <a:pPr lvl="1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3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2" descr="Eulerian and Lagrangian representation of fluid flow equations. | Download  Scientific Diagram">
            <a:extLst>
              <a:ext uri="{FF2B5EF4-FFF2-40B4-BE49-F238E27FC236}">
                <a16:creationId xmlns:a16="http://schemas.microsoft.com/office/drawing/2014/main" id="{F612D862-DBE8-034A-BD8C-7E213DD5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79" y="2532962"/>
            <a:ext cx="6412706" cy="33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EF90A8-E44A-0544-816B-C057B91BA286}"/>
              </a:ext>
            </a:extLst>
          </p:cNvPr>
          <p:cNvSpPr/>
          <p:nvPr/>
        </p:nvSpPr>
        <p:spPr>
          <a:xfrm>
            <a:off x="1211431" y="2374364"/>
            <a:ext cx="6878507" cy="37856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2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Semi-</a:t>
            </a:r>
            <a:r>
              <a:rPr lang="en-US" sz="2700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17651-E6EC-404F-8A10-5489D05211DB}"/>
              </a:ext>
            </a:extLst>
          </p:cNvPr>
          <p:cNvSpPr/>
          <p:nvPr/>
        </p:nvSpPr>
        <p:spPr>
          <a:xfrm>
            <a:off x="359235" y="675314"/>
            <a:ext cx="838673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apply this 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of thinking (i.e., moving particles) without explicitly defining particles in the Semi-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method.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Better than most purely Eulerian methods for advection (e.g., FTCS, Lax, …) because:</a:t>
            </a:r>
          </a:p>
          <a:p>
            <a:pPr lvl="1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Stable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Small numerical diffusion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 limited by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3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56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Semi-</a:t>
            </a:r>
            <a:r>
              <a:rPr lang="en-US" sz="2700" u="sng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17651-E6EC-404F-8A10-5489D05211DB}"/>
              </a:ext>
            </a:extLst>
          </p:cNvPr>
          <p:cNvSpPr/>
          <p:nvPr/>
        </p:nvSpPr>
        <p:spPr>
          <a:xfrm>
            <a:off x="359235" y="675314"/>
            <a:ext cx="8386731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apply this 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 of thinking (i.e., moving particles) without explicitly defining particles in the Semi-</a:t>
            </a:r>
            <a:r>
              <a:rPr lang="en-US" sz="2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method.</a:t>
            </a:r>
          </a:p>
          <a:p>
            <a:pPr lvl="1"/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Better than most purely Eulerian methods for advection (e.g., FTCS, Lax, …) because:</a:t>
            </a:r>
          </a:p>
          <a:p>
            <a:pPr lvl="1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Stable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Small numerical diffusion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 limited by 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Courant Criterion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3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is what we will use for advection in our 2-D models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3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88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Semi-</a:t>
            </a:r>
            <a:r>
              <a:rPr lang="en-US" sz="2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Methods: How to apply to advection of 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CBD7B-3463-A440-9660-0F1258ED7D82}"/>
              </a:ext>
            </a:extLst>
          </p:cNvPr>
          <p:cNvSpPr txBox="1"/>
          <p:nvPr/>
        </p:nvSpPr>
        <p:spPr>
          <a:xfrm>
            <a:off x="-2883875" y="9830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basic algorithm: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CEDD45-A3E4-B74C-A4F4-B5B9E230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122" y="618736"/>
            <a:ext cx="4147163" cy="1437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8876E-160D-B743-BC7B-984C786A6DC3}"/>
              </a:ext>
            </a:extLst>
          </p:cNvPr>
          <p:cNvSpPr txBox="1"/>
          <p:nvPr/>
        </p:nvSpPr>
        <p:spPr>
          <a:xfrm>
            <a:off x="7513445" y="1424325"/>
            <a:ext cx="286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544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Semi-</a:t>
            </a:r>
            <a:r>
              <a:rPr lang="en-US" sz="2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Methods: How to apply to advection of 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5959A-3C17-DD4E-A3D4-FE94E6139E92}"/>
                  </a:ext>
                </a:extLst>
              </p:cNvPr>
              <p:cNvSpPr txBox="1"/>
              <p:nvPr/>
            </p:nvSpPr>
            <p:spPr>
              <a:xfrm>
                <a:off x="847465" y="1689677"/>
                <a:ext cx="7551869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point </a:t>
                </a:r>
                <a:r>
                  <a:rPr lang="en-US" dirty="0" err="1"/>
                  <a:t>i</a:t>
                </a:r>
                <a:r>
                  <a:rPr lang="en-US" dirty="0"/>
                  <a:t> at x</a:t>
                </a:r>
                <a:r>
                  <a:rPr lang="en-US" baseline="-25000" dirty="0"/>
                  <a:t>i </a:t>
                </a:r>
                <a:r>
                  <a:rPr lang="en-US" dirty="0"/>
                  <a:t>and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 Assuming that the future velocity,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), is known: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500" dirty="0"/>
              </a:p>
              <a:p>
                <a:pPr lvl="1"/>
                <a:r>
                  <a:rPr lang="en-US" dirty="0"/>
                  <a:t>	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v</a:t>
                </a:r>
                <a:r>
                  <a:rPr lang="en-US" baseline="-25000" dirty="0"/>
                  <a:t>x</a:t>
                </a:r>
                <a:r>
                  <a:rPr lang="en-US" dirty="0"/>
                  <a:t>(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,x</a:t>
                </a:r>
                <a:r>
                  <a:rPr lang="en-US" baseline="-25000" dirty="0" err="1"/>
                  <a:t>i</a:t>
                </a:r>
                <a:r>
                  <a:rPr lang="en-US" dirty="0"/>
                  <a:t>)</a:t>
                </a:r>
              </a:p>
              <a:p>
                <a:pPr lvl="1"/>
                <a:endParaRPr lang="en-US" sz="500" dirty="0"/>
              </a:p>
              <a:p>
                <a:pPr lvl="1"/>
                <a:r>
                  <a:rPr lang="en-US" dirty="0"/>
                  <a:t>And does not vary spatially:</a:t>
                </a:r>
              </a:p>
              <a:p>
                <a:pPr lvl="1"/>
                <a:endParaRPr lang="en-US" sz="500" dirty="0"/>
              </a:p>
              <a:p>
                <a:pPr lvl="2"/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</a:t>
                </a:r>
                <a:r>
                  <a:rPr lang="en-US" dirty="0"/>
                  <a:t>,x</a:t>
                </a:r>
                <a:r>
                  <a:rPr lang="en-US" baseline="-25000" dirty="0"/>
                  <a:t>i-1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v</a:t>
                </a:r>
                <a:r>
                  <a:rPr lang="en-US" baseline="-25000" dirty="0"/>
                  <a:t>x</a:t>
                </a:r>
                <a:r>
                  <a:rPr lang="en-US" dirty="0"/>
                  <a:t>(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,x</a:t>
                </a:r>
                <a:r>
                  <a:rPr lang="en-US" baseline="-25000" dirty="0" err="1"/>
                  <a:t>i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v</a:t>
                </a:r>
                <a:r>
                  <a:rPr lang="en-US" baseline="-25000" dirty="0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</a:t>
                </a:r>
                <a:r>
                  <a:rPr lang="en-US" dirty="0"/>
                  <a:t>,x</a:t>
                </a:r>
                <a:r>
                  <a:rPr lang="en-US" baseline="-25000" dirty="0"/>
                  <a:t>i+1</a:t>
                </a:r>
                <a:r>
                  <a:rPr lang="en-US" dirty="0"/>
                  <a:t>) </a:t>
                </a:r>
              </a:p>
              <a:p>
                <a:pPr lvl="1"/>
                <a:endParaRPr lang="en-US" sz="500" dirty="0"/>
              </a:p>
              <a:p>
                <a:pPr lvl="1"/>
                <a:r>
                  <a:rPr lang="en-US" dirty="0"/>
                  <a:t>We can compute the location X where the point came from: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dirty="0"/>
                  <a:t>	X = x</a:t>
                </a:r>
                <a:r>
                  <a:rPr lang="en-US" baseline="-25000" dirty="0"/>
                  <a:t>i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t v</a:t>
                </a:r>
                <a:r>
                  <a:rPr lang="en-US" baseline="-25000" dirty="0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</a:t>
                </a:r>
              </a:p>
              <a:p>
                <a:endParaRPr lang="en-US" dirty="0"/>
              </a:p>
              <a:p>
                <a:r>
                  <a:rPr lang="en-US" dirty="0"/>
                  <a:t>2.	Interpolate temperature from grids points (x</a:t>
                </a:r>
                <a:r>
                  <a:rPr lang="en-US" baseline="-25000" dirty="0"/>
                  <a:t>i</a:t>
                </a:r>
                <a:r>
                  <a:rPr lang="en-US" dirty="0"/>
                  <a:t>) to location X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:  </a:t>
                </a:r>
              </a:p>
              <a:p>
                <a:r>
                  <a:rPr lang="en-US" dirty="0"/>
                  <a:t>         T(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,X</a:t>
                </a:r>
                <a:r>
                  <a:rPr lang="en-US" dirty="0"/>
                  <a:t>), e.g. a cubic interpolation.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000" dirty="0"/>
              </a:p>
              <a:p>
                <a:r>
                  <a:rPr lang="en-US" dirty="0"/>
                  <a:t>3.	Assume T(t</a:t>
                </a:r>
                <a:r>
                  <a:rPr lang="en-US" baseline="-25000" dirty="0"/>
                  <a:t>n+1</a:t>
                </a:r>
                <a:r>
                  <a:rPr lang="en-US" dirty="0"/>
                  <a:t>, x</a:t>
                </a:r>
                <a:r>
                  <a:rPr lang="en-US" baseline="-25000" dirty="0"/>
                  <a:t>i</a:t>
                </a:r>
                <a:r>
                  <a:rPr lang="en-US" dirty="0"/>
                  <a:t>) = T(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,X</a:t>
                </a:r>
                <a:r>
                  <a:rPr lang="en-US" dirty="0"/>
                  <a:t>), i.e., temperature transported without any </a:t>
                </a:r>
              </a:p>
              <a:p>
                <a:r>
                  <a:rPr lang="en-US" dirty="0"/>
                  <a:t>	modification (e.g., diffusion -- need to deal with this separately)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5959A-3C17-DD4E-A3D4-FE94E613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65" y="1689677"/>
                <a:ext cx="7551869" cy="4585871"/>
              </a:xfrm>
              <a:prstGeom prst="rect">
                <a:avLst/>
              </a:prstGeom>
              <a:blipFill>
                <a:blip r:embed="rId2"/>
                <a:stretch>
                  <a:fillRect l="-671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CCBD7B-3463-A440-9660-0F1258ED7D82}"/>
              </a:ext>
            </a:extLst>
          </p:cNvPr>
          <p:cNvSpPr txBox="1"/>
          <p:nvPr/>
        </p:nvSpPr>
        <p:spPr>
          <a:xfrm>
            <a:off x="-2883875" y="9830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basic algorithm: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957DE-883D-364F-ACE0-3BB85F779CF6}"/>
              </a:ext>
            </a:extLst>
          </p:cNvPr>
          <p:cNvSpPr/>
          <p:nvPr/>
        </p:nvSpPr>
        <p:spPr>
          <a:xfrm>
            <a:off x="732634" y="2165685"/>
            <a:ext cx="7280395" cy="3910263"/>
          </a:xfrm>
          <a:prstGeom prst="rect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CEDD45-A3E4-B74C-A4F4-B5B9E230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618736"/>
            <a:ext cx="4147163" cy="1437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DD810A-6338-9443-84BD-121B4087DE7E}"/>
              </a:ext>
            </a:extLst>
          </p:cNvPr>
          <p:cNvSpPr txBox="1"/>
          <p:nvPr/>
        </p:nvSpPr>
        <p:spPr>
          <a:xfrm>
            <a:off x="6866193" y="6108181"/>
            <a:ext cx="286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CF5FE-29D0-994B-A3C3-C049B8FEAF24}"/>
              </a:ext>
            </a:extLst>
          </p:cNvPr>
          <p:cNvSpPr txBox="1"/>
          <p:nvPr/>
        </p:nvSpPr>
        <p:spPr>
          <a:xfrm>
            <a:off x="7513445" y="1424325"/>
            <a:ext cx="286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79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Semi-</a:t>
            </a:r>
            <a:r>
              <a:rPr lang="en-US" sz="2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Methods: How to apply to advection of 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F8C1B-AE69-3447-8EF7-28D739F7A38D}"/>
              </a:ext>
            </a:extLst>
          </p:cNvPr>
          <p:cNvSpPr txBox="1"/>
          <p:nvPr/>
        </p:nvSpPr>
        <p:spPr>
          <a:xfrm>
            <a:off x="192037" y="90501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improved algorithm: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(That doesn’t assume velocity constant in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space and time)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9C845505-59F0-4542-AC5B-367A2149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55" y="618736"/>
            <a:ext cx="4257541" cy="1447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1A163-1D7B-9B46-8EE5-FD097691117C}"/>
              </a:ext>
            </a:extLst>
          </p:cNvPr>
          <p:cNvSpPr txBox="1"/>
          <p:nvPr/>
        </p:nvSpPr>
        <p:spPr>
          <a:xfrm>
            <a:off x="7513445" y="1424325"/>
            <a:ext cx="286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5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Semi-</a:t>
            </a:r>
            <a:r>
              <a:rPr lang="en-US" sz="2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Methods: How to apply to advection of 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5959A-3C17-DD4E-A3D4-FE94E6139E92}"/>
                  </a:ext>
                </a:extLst>
              </p:cNvPr>
              <p:cNvSpPr txBox="1"/>
              <p:nvPr/>
            </p:nvSpPr>
            <p:spPr>
              <a:xfrm>
                <a:off x="796065" y="1993264"/>
                <a:ext cx="7304443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For each point </a:t>
                </a:r>
                <a:r>
                  <a:rPr lang="en-US" dirty="0" err="1"/>
                  <a:t>i</a:t>
                </a:r>
                <a:r>
                  <a:rPr lang="en-US" dirty="0"/>
                  <a:t> at x</a:t>
                </a:r>
                <a:r>
                  <a:rPr lang="en-US" baseline="-25000" dirty="0"/>
                  <a:t>i </a:t>
                </a:r>
                <a:r>
                  <a:rPr lang="en-US" dirty="0"/>
                  <a:t>and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:</a:t>
                </a:r>
              </a:p>
              <a:p>
                <a:endParaRPr lang="en-US" sz="1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 Use the velocity to compute the location X’ at t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n+1/2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500" dirty="0"/>
              </a:p>
              <a:p>
                <a:pPr lvl="1"/>
                <a:r>
                  <a:rPr lang="en-US" dirty="0"/>
                  <a:t>	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v</a:t>
                </a:r>
                <a:r>
                  <a:rPr lang="en-US" baseline="-25000" dirty="0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</a:t>
                </a:r>
              </a:p>
              <a:p>
                <a:pPr lvl="1"/>
                <a:endParaRPr lang="en-US" sz="500" dirty="0"/>
              </a:p>
              <a:p>
                <a:pPr lvl="1"/>
                <a:r>
                  <a:rPr lang="en-US" dirty="0"/>
                  <a:t>	X’ = x</a:t>
                </a:r>
                <a:r>
                  <a:rPr lang="en-US" baseline="-25000" dirty="0"/>
                  <a:t>i</a:t>
                </a:r>
                <a:r>
                  <a:rPr lang="en-US" dirty="0"/>
                  <a:t> –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t/2) v</a:t>
                </a:r>
                <a:r>
                  <a:rPr lang="en-US" baseline="-25000" dirty="0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</a:t>
                </a:r>
              </a:p>
              <a:p>
                <a:r>
                  <a:rPr lang="en-US" sz="1000" dirty="0"/>
                  <a:t> </a:t>
                </a:r>
              </a:p>
              <a:p>
                <a:pPr marL="342900" indent="-342900">
                  <a:buAutoNum type="arabicPeriod" startAt="2"/>
                </a:pPr>
                <a:r>
                  <a:rPr lang="en-US" dirty="0"/>
                  <a:t>  Find the velocity at X’ at t</a:t>
                </a:r>
                <a:r>
                  <a:rPr lang="en-US" baseline="-25000" dirty="0"/>
                  <a:t>n+1/2 </a:t>
                </a:r>
                <a:r>
                  <a:rPr lang="en-US" dirty="0"/>
                  <a:t> assuming that it is computed as</a:t>
                </a:r>
              </a:p>
              <a:p>
                <a:endParaRPr lang="en-US" sz="500" dirty="0"/>
              </a:p>
              <a:p>
                <a:pPr lvl="1"/>
                <a:r>
                  <a:rPr lang="en-US" dirty="0"/>
                  <a:t>	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= 0.5[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)+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,x</a:t>
                </a:r>
                <a:r>
                  <a:rPr lang="en-US" baseline="-25000" dirty="0" err="1"/>
                  <a:t>i</a:t>
                </a:r>
                <a:r>
                  <a:rPr lang="en-US" dirty="0"/>
                  <a:t>)]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dirty="0"/>
                  <a:t>And use linear interpolation to get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,X’)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900" dirty="0"/>
              </a:p>
              <a:p>
                <a:pPr marL="342900" indent="-342900">
                  <a:buAutoNum type="arabicPeriod" startAt="3"/>
                </a:pPr>
                <a:r>
                  <a:rPr lang="en-US" dirty="0"/>
                  <a:t>  Go back to point 1 but use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,X’) to move point x</a:t>
                </a:r>
                <a:r>
                  <a:rPr lang="en-US" baseline="-25000" dirty="0"/>
                  <a:t>i</a:t>
                </a:r>
                <a:r>
                  <a:rPr lang="en-US" dirty="0"/>
                  <a:t>(t</a:t>
                </a:r>
                <a:r>
                  <a:rPr lang="en-US" baseline="-25000" dirty="0"/>
                  <a:t>n+1</a:t>
                </a:r>
                <a:r>
                  <a:rPr lang="en-US" dirty="0"/>
                  <a:t>) backwards</a:t>
                </a:r>
              </a:p>
              <a:p>
                <a:r>
                  <a:rPr lang="en-US" dirty="0"/>
                  <a:t>         Repeat the above steps until X’ and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</a:t>
                </a:r>
                <a:r>
                  <a:rPr lang="en-US" baseline="-25000" dirty="0"/>
                  <a:t>i</a:t>
                </a:r>
                <a:r>
                  <a:rPr lang="en-US" dirty="0"/>
                  <a:t>) do not change.</a:t>
                </a:r>
              </a:p>
              <a:p>
                <a:endParaRPr lang="en-US" sz="900" dirty="0"/>
              </a:p>
              <a:p>
                <a:r>
                  <a:rPr lang="en-US" dirty="0"/>
                  <a:t>4.	Use this centered velocity,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,X’), to compute X location at t</a:t>
                </a:r>
                <a:r>
                  <a:rPr lang="en-US" baseline="-25000" dirty="0"/>
                  <a:t>n</a:t>
                </a:r>
                <a:r>
                  <a:rPr lang="en-US" dirty="0"/>
                  <a:t>.</a:t>
                </a:r>
              </a:p>
              <a:p>
                <a:pPr lvl="2"/>
                <a:endParaRPr lang="en-US" sz="500" dirty="0"/>
              </a:p>
              <a:p>
                <a:pPr lvl="2"/>
                <a:r>
                  <a:rPr lang="en-US" dirty="0"/>
                  <a:t>X = x</a:t>
                </a:r>
                <a:r>
                  <a:rPr lang="en-US" baseline="-25000" dirty="0"/>
                  <a:t>i</a:t>
                </a:r>
                <a:r>
                  <a:rPr lang="en-US" dirty="0"/>
                  <a:t> –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t) v</a:t>
                </a:r>
                <a:r>
                  <a:rPr lang="en-US" baseline="-25000" dirty="0"/>
                  <a:t>x</a:t>
                </a:r>
                <a:r>
                  <a:rPr lang="en-US" dirty="0"/>
                  <a:t>(t</a:t>
                </a:r>
                <a:r>
                  <a:rPr lang="en-US" baseline="-25000" dirty="0"/>
                  <a:t>n+1/2</a:t>
                </a:r>
                <a:r>
                  <a:rPr lang="en-US" dirty="0"/>
                  <a:t>,X’) </a:t>
                </a:r>
              </a:p>
              <a:p>
                <a:pPr lvl="2"/>
                <a:endParaRPr lang="en-US" sz="900" dirty="0"/>
              </a:p>
              <a:p>
                <a:r>
                  <a:rPr lang="en-US" dirty="0"/>
                  <a:t>5. 	As before use (cubic) interpolation to find temperature at point X.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5959A-3C17-DD4E-A3D4-FE94E613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" y="1993264"/>
                <a:ext cx="7304443" cy="5478423"/>
              </a:xfrm>
              <a:prstGeom prst="rect">
                <a:avLst/>
              </a:prstGeom>
              <a:blipFill>
                <a:blip r:embed="rId2"/>
                <a:stretch>
                  <a:fillRect l="-694" t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42957DE-883D-364F-ACE0-3BB85F779CF6}"/>
              </a:ext>
            </a:extLst>
          </p:cNvPr>
          <p:cNvSpPr/>
          <p:nvPr/>
        </p:nvSpPr>
        <p:spPr>
          <a:xfrm>
            <a:off x="681234" y="2383213"/>
            <a:ext cx="7551869" cy="4393364"/>
          </a:xfrm>
          <a:prstGeom prst="rect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F8C1B-AE69-3447-8EF7-28D739F7A38D}"/>
              </a:ext>
            </a:extLst>
          </p:cNvPr>
          <p:cNvSpPr txBox="1"/>
          <p:nvPr/>
        </p:nvSpPr>
        <p:spPr>
          <a:xfrm>
            <a:off x="192037" y="87888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improved algorithm: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(That doesn’t assume velocity constant in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space and time)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9C845505-59F0-4542-AC5B-367A2149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55" y="618736"/>
            <a:ext cx="4257541" cy="1447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56019-C0A5-C847-A2DA-F4BCDE503D50}"/>
              </a:ext>
            </a:extLst>
          </p:cNvPr>
          <p:cNvSpPr txBox="1"/>
          <p:nvPr/>
        </p:nvSpPr>
        <p:spPr>
          <a:xfrm>
            <a:off x="8233103" y="6314912"/>
            <a:ext cx="91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A074F-69DC-884C-B742-8FF511A18BB1}"/>
              </a:ext>
            </a:extLst>
          </p:cNvPr>
          <p:cNvSpPr txBox="1"/>
          <p:nvPr/>
        </p:nvSpPr>
        <p:spPr>
          <a:xfrm>
            <a:off x="7513445" y="1424325"/>
            <a:ext cx="286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50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2011475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Operator splitting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760136DA-01AC-4842-9986-DAA1A75E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45" y="938698"/>
            <a:ext cx="3649308" cy="96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8576F-8878-0846-AF8D-63F6063C361E}"/>
              </a:ext>
            </a:extLst>
          </p:cNvPr>
          <p:cNvSpPr txBox="1"/>
          <p:nvPr/>
        </p:nvSpPr>
        <p:spPr>
          <a:xfrm>
            <a:off x="537881" y="653802"/>
            <a:ext cx="7788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often want to solve the advection-diffusion equation in geodynamics:</a:t>
            </a:r>
          </a:p>
          <a:p>
            <a:pPr lvl="2"/>
            <a:endParaRPr lang="en-US" sz="2200" dirty="0"/>
          </a:p>
          <a:p>
            <a:pPr lvl="2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2AAE50F-0E06-E44C-B8BB-49AF344E828D}"/>
              </a:ext>
            </a:extLst>
          </p:cNvPr>
          <p:cNvSpPr/>
          <p:nvPr/>
        </p:nvSpPr>
        <p:spPr>
          <a:xfrm>
            <a:off x="3882057" y="1818041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3DA64-21A8-C346-A78E-4E84BC7F4704}"/>
              </a:ext>
            </a:extLst>
          </p:cNvPr>
          <p:cNvSpPr txBox="1"/>
          <p:nvPr/>
        </p:nvSpPr>
        <p:spPr>
          <a:xfrm>
            <a:off x="3076871" y="1812939"/>
            <a:ext cx="147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9A0FF-3F31-9E4A-99D5-1FF648889BD4}"/>
              </a:ext>
            </a:extLst>
          </p:cNvPr>
          <p:cNvSpPr txBox="1"/>
          <p:nvPr/>
        </p:nvSpPr>
        <p:spPr>
          <a:xfrm>
            <a:off x="5827299" y="1812940"/>
            <a:ext cx="778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DFCE24-1000-2140-AD52-CEF8BC97BAF6}"/>
              </a:ext>
            </a:extLst>
          </p:cNvPr>
          <p:cNvSpPr/>
          <p:nvPr/>
        </p:nvSpPr>
        <p:spPr>
          <a:xfrm>
            <a:off x="5152743" y="1819894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1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-10758" y="3519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far, we’ve focused on the heat conduction equation: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CC74FF-E037-1647-9B1D-7ACF0AE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4" y="822838"/>
            <a:ext cx="2813717" cy="111067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87208A1-4A7B-9B4B-9F38-3A203CA0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5" y="906077"/>
            <a:ext cx="2059257" cy="107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497DE-5751-8141-8092-61C7853CCCFD}"/>
              </a:ext>
            </a:extLst>
          </p:cNvPr>
          <p:cNvSpPr txBox="1"/>
          <p:nvPr/>
        </p:nvSpPr>
        <p:spPr>
          <a:xfrm>
            <a:off x="-751243" y="1206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68977-E4E0-8A4B-A09B-511B4218E600}"/>
              </a:ext>
            </a:extLst>
          </p:cNvPr>
          <p:cNvSpPr txBox="1"/>
          <p:nvPr/>
        </p:nvSpPr>
        <p:spPr>
          <a:xfrm>
            <a:off x="3788483" y="11813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DC7243-571A-D14A-9724-CB39836E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67" y="3293453"/>
            <a:ext cx="3872662" cy="894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6E7C6-E0F3-C24D-AB31-907305EA3840}"/>
              </a:ext>
            </a:extLst>
          </p:cNvPr>
          <p:cNvSpPr txBox="1"/>
          <p:nvPr/>
        </p:nvSpPr>
        <p:spPr>
          <a:xfrm>
            <a:off x="-10758" y="2185528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take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fluid motion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into account, this becomes the diffusion-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0A08-CE86-E24D-8D26-AF0C55E7AEA8}"/>
              </a:ext>
            </a:extLst>
          </p:cNvPr>
          <p:cNvSpPr txBox="1"/>
          <p:nvPr/>
        </p:nvSpPr>
        <p:spPr>
          <a:xfrm>
            <a:off x="7897008" y="336672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40C5E5-3C98-5E4B-8EB2-F8A5FAC8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59" y="4192877"/>
            <a:ext cx="6309019" cy="894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4CA52-E0B1-484A-9139-EFCFBBB5A141}"/>
              </a:ext>
            </a:extLst>
          </p:cNvPr>
          <p:cNvSpPr txBox="1"/>
          <p:nvPr/>
        </p:nvSpPr>
        <p:spPr>
          <a:xfrm>
            <a:off x="7929282" y="438011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81A9F-8325-6646-92FC-2B466639D937}"/>
              </a:ext>
            </a:extLst>
          </p:cNvPr>
          <p:cNvSpPr txBox="1"/>
          <p:nvPr/>
        </p:nvSpPr>
        <p:spPr>
          <a:xfrm>
            <a:off x="6869654" y="5475076"/>
            <a:ext cx="21990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(generalized)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FE843D9-7891-654A-9F4E-D78F6352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001" y="5155375"/>
            <a:ext cx="2732368" cy="8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6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2011475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Operator splitting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760136DA-01AC-4842-9986-DAA1A75E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45" y="938698"/>
            <a:ext cx="3649308" cy="96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8576F-8878-0846-AF8D-63F6063C361E}"/>
              </a:ext>
            </a:extLst>
          </p:cNvPr>
          <p:cNvSpPr txBox="1"/>
          <p:nvPr/>
        </p:nvSpPr>
        <p:spPr>
          <a:xfrm>
            <a:off x="537881" y="653802"/>
            <a:ext cx="7788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often want to solve the advection-diffusion equation in geodynamics:</a:t>
            </a:r>
          </a:p>
          <a:p>
            <a:pPr lvl="2"/>
            <a:endParaRPr lang="en-US" sz="2200" dirty="0"/>
          </a:p>
          <a:p>
            <a:pPr lvl="2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2AAE50F-0E06-E44C-B8BB-49AF344E828D}"/>
              </a:ext>
            </a:extLst>
          </p:cNvPr>
          <p:cNvSpPr/>
          <p:nvPr/>
        </p:nvSpPr>
        <p:spPr>
          <a:xfrm>
            <a:off x="3882057" y="1818041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3DA64-21A8-C346-A78E-4E84BC7F4704}"/>
              </a:ext>
            </a:extLst>
          </p:cNvPr>
          <p:cNvSpPr txBox="1"/>
          <p:nvPr/>
        </p:nvSpPr>
        <p:spPr>
          <a:xfrm>
            <a:off x="3076871" y="1812939"/>
            <a:ext cx="147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9A0FF-3F31-9E4A-99D5-1FF648889BD4}"/>
              </a:ext>
            </a:extLst>
          </p:cNvPr>
          <p:cNvSpPr txBox="1"/>
          <p:nvPr/>
        </p:nvSpPr>
        <p:spPr>
          <a:xfrm>
            <a:off x="5827299" y="1812940"/>
            <a:ext cx="778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DFCE24-1000-2140-AD52-CEF8BC97BAF6}"/>
              </a:ext>
            </a:extLst>
          </p:cNvPr>
          <p:cNvSpPr/>
          <p:nvPr/>
        </p:nvSpPr>
        <p:spPr>
          <a:xfrm>
            <a:off x="5152743" y="1819894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A5F6C-9BB4-B842-BD83-5BCF7D1029F8}"/>
              </a:ext>
            </a:extLst>
          </p:cNvPr>
          <p:cNvSpPr txBox="1"/>
          <p:nvPr/>
        </p:nvSpPr>
        <p:spPr>
          <a:xfrm>
            <a:off x="537881" y="2457751"/>
            <a:ext cx="7992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One common method is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operator splitting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i.e., splitting the equation up into two parts:</a:t>
            </a:r>
          </a:p>
          <a:p>
            <a:pPr lvl="2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00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2011475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6CE15-9A45-3A47-B982-F1C235FCB1A0}"/>
              </a:ext>
            </a:extLst>
          </p:cNvPr>
          <p:cNvSpPr txBox="1"/>
          <p:nvPr/>
        </p:nvSpPr>
        <p:spPr>
          <a:xfrm>
            <a:off x="0" y="8142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Operator splitting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760136DA-01AC-4842-9986-DAA1A75E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45" y="938698"/>
            <a:ext cx="3649308" cy="96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8576F-8878-0846-AF8D-63F6063C361E}"/>
              </a:ext>
            </a:extLst>
          </p:cNvPr>
          <p:cNvSpPr txBox="1"/>
          <p:nvPr/>
        </p:nvSpPr>
        <p:spPr>
          <a:xfrm>
            <a:off x="537881" y="653802"/>
            <a:ext cx="7788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often want to solve the advection-diffusion equation in geodynamics:</a:t>
            </a:r>
          </a:p>
          <a:p>
            <a:pPr lvl="2"/>
            <a:endParaRPr lang="en-US" sz="2200" dirty="0"/>
          </a:p>
          <a:p>
            <a:pPr lvl="2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2AAE50F-0E06-E44C-B8BB-49AF344E828D}"/>
              </a:ext>
            </a:extLst>
          </p:cNvPr>
          <p:cNvSpPr/>
          <p:nvPr/>
        </p:nvSpPr>
        <p:spPr>
          <a:xfrm>
            <a:off x="3882057" y="1818041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3DA64-21A8-C346-A78E-4E84BC7F4704}"/>
              </a:ext>
            </a:extLst>
          </p:cNvPr>
          <p:cNvSpPr txBox="1"/>
          <p:nvPr/>
        </p:nvSpPr>
        <p:spPr>
          <a:xfrm>
            <a:off x="3076871" y="1812939"/>
            <a:ext cx="147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9A0FF-3F31-9E4A-99D5-1FF648889BD4}"/>
              </a:ext>
            </a:extLst>
          </p:cNvPr>
          <p:cNvSpPr txBox="1"/>
          <p:nvPr/>
        </p:nvSpPr>
        <p:spPr>
          <a:xfrm>
            <a:off x="5827299" y="1812940"/>
            <a:ext cx="778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DFCE24-1000-2140-AD52-CEF8BC97BAF6}"/>
              </a:ext>
            </a:extLst>
          </p:cNvPr>
          <p:cNvSpPr/>
          <p:nvPr/>
        </p:nvSpPr>
        <p:spPr>
          <a:xfrm>
            <a:off x="5152743" y="1819894"/>
            <a:ext cx="925158" cy="10758"/>
          </a:xfrm>
          <a:custGeom>
            <a:avLst/>
            <a:gdLst>
              <a:gd name="connsiteX0" fmla="*/ 0 w 925158"/>
              <a:gd name="connsiteY0" fmla="*/ 10758 h 10758"/>
              <a:gd name="connsiteX1" fmla="*/ 925158 w 925158"/>
              <a:gd name="connsiteY1" fmla="*/ 0 h 1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5158" h="10758">
                <a:moveTo>
                  <a:pt x="0" y="10758"/>
                </a:moveTo>
                <a:lnTo>
                  <a:pt x="925158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A5F6C-9BB4-B842-BD83-5BCF7D1029F8}"/>
              </a:ext>
            </a:extLst>
          </p:cNvPr>
          <p:cNvSpPr txBox="1"/>
          <p:nvPr/>
        </p:nvSpPr>
        <p:spPr>
          <a:xfrm>
            <a:off x="537881" y="2457751"/>
            <a:ext cx="7992933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One common method is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operator splitting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i.e., splitting the equation up into two parts:</a:t>
            </a:r>
          </a:p>
          <a:p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First solve the advection equation component (e.g., using a semi-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Lagrangian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advection scheme) 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Then solve the diffusion equation component (e.g., using one of the methods discussed during the last two classes):</a:t>
            </a:r>
          </a:p>
          <a:p>
            <a:pPr lvl="2"/>
            <a:endParaRPr lang="en-US" sz="2200" dirty="0"/>
          </a:p>
          <a:p>
            <a:pPr lvl="2"/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ACFF83-9A76-2B42-BE69-FEAE96A2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64" y="4093908"/>
            <a:ext cx="2831202" cy="90270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94C3A4-B53E-1540-B4B3-6FB11BAE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889" y="5734240"/>
            <a:ext cx="2474650" cy="8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7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06122C-583D-1040-85FA-50FDF4793D86}"/>
              </a:ext>
            </a:extLst>
          </p:cNvPr>
          <p:cNvSpPr/>
          <p:nvPr/>
        </p:nvSpPr>
        <p:spPr>
          <a:xfrm>
            <a:off x="7710311" y="1903898"/>
            <a:ext cx="222258" cy="44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D4B36-281A-AA49-AFED-FB8E366D2753}"/>
              </a:ext>
            </a:extLst>
          </p:cNvPr>
          <p:cNvSpPr txBox="1"/>
          <p:nvPr/>
        </p:nvSpPr>
        <p:spPr>
          <a:xfrm>
            <a:off x="398035" y="2541870"/>
            <a:ext cx="871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Going back to theory (simple problems in fluid 				  dynamics and convection) before we return to 				  more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2101226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86576" y="0"/>
                <a:ext cx="9144000" cy="7340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Numerically solving for advection can be tricky…</a:t>
                </a:r>
              </a:p>
              <a:p>
                <a:pPr algn="ctr"/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Eulerian schemes for advection include FTCS, Lax, Streamline upwind, staggered leapfrog.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Accuracy, numerical diffusion, stability are all concerns.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stability, typically subject to Courant Criterion, i.e., Courant Number =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2"/>
                <a:endParaRPr lang="en-US" sz="1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Conversely, we can </a:t>
                </a:r>
                <a:r>
                  <a:rPr lang="en-US" sz="26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advect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particles/tracers/markers in the flow to track properties (i.e., </a:t>
                </a:r>
                <a:r>
                  <a:rPr lang="en-US" sz="26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Lagrangian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schemes).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 numerical diffusion, generally stable.</a:t>
                </a:r>
              </a:p>
              <a:p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Another popular approach: Semi-</a:t>
                </a:r>
                <a:r>
                  <a:rPr lang="en-US" sz="26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Lagrangian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methods (uses the </a:t>
                </a:r>
                <a:r>
                  <a:rPr lang="en-US" sz="26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Lagrangian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way of thinking without particles)</a:t>
                </a:r>
              </a:p>
              <a:p>
                <a:endParaRPr lang="en-US" sz="3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576" y="0"/>
                <a:ext cx="9144000" cy="7340471"/>
              </a:xfrm>
              <a:prstGeom prst="rect">
                <a:avLst/>
              </a:prstGeom>
              <a:blipFill>
                <a:blip r:embed="rId3"/>
                <a:stretch>
                  <a:fillRect t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-10758" y="3519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far, we’ve focused on the heat conduction equation: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3CC74FF-E037-1647-9B1D-7ACF0AE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4" y="822838"/>
            <a:ext cx="2813717" cy="111067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87208A1-4A7B-9B4B-9F38-3A203CA0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5" y="906077"/>
            <a:ext cx="2059257" cy="107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497DE-5751-8141-8092-61C7853CCCFD}"/>
              </a:ext>
            </a:extLst>
          </p:cNvPr>
          <p:cNvSpPr txBox="1"/>
          <p:nvPr/>
        </p:nvSpPr>
        <p:spPr>
          <a:xfrm>
            <a:off x="-751243" y="1206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68977-E4E0-8A4B-A09B-511B4218E600}"/>
              </a:ext>
            </a:extLst>
          </p:cNvPr>
          <p:cNvSpPr txBox="1"/>
          <p:nvPr/>
        </p:nvSpPr>
        <p:spPr>
          <a:xfrm>
            <a:off x="3788483" y="11813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DC7243-571A-D14A-9724-CB39836E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67" y="3293453"/>
            <a:ext cx="3872662" cy="894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6E7C6-E0F3-C24D-AB31-907305EA3840}"/>
              </a:ext>
            </a:extLst>
          </p:cNvPr>
          <p:cNvSpPr txBox="1"/>
          <p:nvPr/>
        </p:nvSpPr>
        <p:spPr>
          <a:xfrm>
            <a:off x="-10758" y="2185528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take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fluid motion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into account, this becomes the diffusion-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advection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0A08-CE86-E24D-8D26-AF0C55E7AEA8}"/>
              </a:ext>
            </a:extLst>
          </p:cNvPr>
          <p:cNvSpPr txBox="1"/>
          <p:nvPr/>
        </p:nvSpPr>
        <p:spPr>
          <a:xfrm>
            <a:off x="7897008" y="336672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(1-D)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40C5E5-3C98-5E4B-8EB2-F8A5FAC8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59" y="4192877"/>
            <a:ext cx="6309019" cy="894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4CA52-E0B1-484A-9139-EFCFBBB5A141}"/>
              </a:ext>
            </a:extLst>
          </p:cNvPr>
          <p:cNvSpPr txBox="1"/>
          <p:nvPr/>
        </p:nvSpPr>
        <p:spPr>
          <a:xfrm>
            <a:off x="7929282" y="4380115"/>
            <a:ext cx="9269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(2-D)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81A9F-8325-6646-92FC-2B466639D937}"/>
              </a:ext>
            </a:extLst>
          </p:cNvPr>
          <p:cNvSpPr txBox="1"/>
          <p:nvPr/>
        </p:nvSpPr>
        <p:spPr>
          <a:xfrm>
            <a:off x="6869654" y="5475076"/>
            <a:ext cx="21990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(generalized)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FE843D9-7891-654A-9F4E-D78F6352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001" y="5155375"/>
            <a:ext cx="2732368" cy="854617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C5B850B7-E726-6647-BC5E-DA0A26818D24}"/>
              </a:ext>
            </a:extLst>
          </p:cNvPr>
          <p:cNvSpPr/>
          <p:nvPr/>
        </p:nvSpPr>
        <p:spPr>
          <a:xfrm>
            <a:off x="3543391" y="5343431"/>
            <a:ext cx="947195" cy="531271"/>
          </a:xfrm>
          <a:custGeom>
            <a:avLst/>
            <a:gdLst>
              <a:gd name="connsiteX0" fmla="*/ 845729 w 947195"/>
              <a:gd name="connsiteY0" fmla="*/ 465698 h 531271"/>
              <a:gd name="connsiteX1" fmla="*/ 931790 w 947195"/>
              <a:gd name="connsiteY1" fmla="*/ 153727 h 531271"/>
              <a:gd name="connsiteX2" fmla="*/ 748910 w 947195"/>
              <a:gd name="connsiteY2" fmla="*/ 3120 h 531271"/>
              <a:gd name="connsiteX3" fmla="*/ 60421 w 947195"/>
              <a:gd name="connsiteY3" fmla="*/ 89181 h 531271"/>
              <a:gd name="connsiteX4" fmla="*/ 124967 w 947195"/>
              <a:gd name="connsiteY4" fmla="*/ 497971 h 531271"/>
              <a:gd name="connsiteX5" fmla="*/ 845729 w 947195"/>
              <a:gd name="connsiteY5" fmla="*/ 465698 h 53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195" h="531271">
                <a:moveTo>
                  <a:pt x="845729" y="465698"/>
                </a:moveTo>
                <a:cubicBezTo>
                  <a:pt x="980200" y="408324"/>
                  <a:pt x="947926" y="230823"/>
                  <a:pt x="931790" y="153727"/>
                </a:cubicBezTo>
                <a:cubicBezTo>
                  <a:pt x="915654" y="76631"/>
                  <a:pt x="894138" y="13878"/>
                  <a:pt x="748910" y="3120"/>
                </a:cubicBezTo>
                <a:cubicBezTo>
                  <a:pt x="603682" y="-7638"/>
                  <a:pt x="164411" y="6706"/>
                  <a:pt x="60421" y="89181"/>
                </a:cubicBezTo>
                <a:cubicBezTo>
                  <a:pt x="-43570" y="171656"/>
                  <a:pt x="-7711" y="433425"/>
                  <a:pt x="124967" y="497971"/>
                </a:cubicBezTo>
                <a:cubicBezTo>
                  <a:pt x="257645" y="562517"/>
                  <a:pt x="711258" y="523072"/>
                  <a:pt x="845729" y="46569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67002-CF39-8D40-A7C0-7CB92CF827CA}"/>
              </a:ext>
            </a:extLst>
          </p:cNvPr>
          <p:cNvSpPr txBox="1"/>
          <p:nvPr/>
        </p:nvSpPr>
        <p:spPr>
          <a:xfrm>
            <a:off x="642316" y="5942868"/>
            <a:ext cx="7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deal with this advection (transport) term?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Why is it important in Geodynamics?</a:t>
            </a:r>
          </a:p>
        </p:txBody>
      </p:sp>
    </p:spTree>
    <p:extLst>
      <p:ext uri="{BB962C8B-B14F-4D97-AF65-F5344CB8AC3E}">
        <p14:creationId xmlns:p14="http://schemas.microsoft.com/office/powerpoint/2010/main" val="286442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7BE667-D99C-BD43-B5B9-8CC266C55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1" y="1222544"/>
            <a:ext cx="4882118" cy="373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68C1F8-5F23-1B47-9442-EE4C167087B7}"/>
              </a:ext>
            </a:extLst>
          </p:cNvPr>
          <p:cNvSpPr/>
          <p:nvPr/>
        </p:nvSpPr>
        <p:spPr>
          <a:xfrm>
            <a:off x="681485" y="5326182"/>
            <a:ext cx="8279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= Transfer of heat from one place to another due to the movement of fluid. Involves </a:t>
            </a:r>
            <a:r>
              <a:rPr lang="en-US" sz="24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conduction (no fluid motion) and advection (fluid motion)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DEEDE-C2DE-324C-AE07-057A32E46CF6}"/>
              </a:ext>
            </a:extLst>
          </p:cNvPr>
          <p:cNvSpPr txBox="1"/>
          <p:nvPr/>
        </p:nvSpPr>
        <p:spPr>
          <a:xfrm>
            <a:off x="247425" y="115290"/>
            <a:ext cx="8713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Need to solve for both components of thermal evolution in order to model convection:</a:t>
            </a:r>
          </a:p>
        </p:txBody>
      </p:sp>
    </p:spTree>
    <p:extLst>
      <p:ext uri="{BB962C8B-B14F-4D97-AF65-F5344CB8AC3E}">
        <p14:creationId xmlns:p14="http://schemas.microsoft.com/office/powerpoint/2010/main" val="399201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247425" y="115290"/>
            <a:ext cx="8713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Need to solve for both components of thermal evolution in order to model convection: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E44108-0BB7-0244-A98C-725D6F57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24" y="1018600"/>
            <a:ext cx="6349420" cy="475155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BD49AE1-4EFE-8347-8E61-60B07962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77" y="5860916"/>
            <a:ext cx="2732368" cy="854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736BD1-7E1E-3949-839B-FF7543C2793D}"/>
              </a:ext>
            </a:extLst>
          </p:cNvPr>
          <p:cNvSpPr txBox="1"/>
          <p:nvPr/>
        </p:nvSpPr>
        <p:spPr>
          <a:xfrm>
            <a:off x="-3610395" y="1137666"/>
            <a:ext cx="8713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5979D-EF81-9E4B-BD8E-3C4CAF7BB402}"/>
              </a:ext>
            </a:extLst>
          </p:cNvPr>
          <p:cNvSpPr txBox="1"/>
          <p:nvPr/>
        </p:nvSpPr>
        <p:spPr>
          <a:xfrm>
            <a:off x="2097741" y="1029944"/>
            <a:ext cx="914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7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6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247425" y="115290"/>
            <a:ext cx="8713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Need to solve for both components of thermal evolution in order to model convection: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E44108-0BB7-0244-A98C-725D6F57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24" y="1018600"/>
            <a:ext cx="6349420" cy="475155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BD49AE1-4EFE-8347-8E61-60B07962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77" y="5860916"/>
            <a:ext cx="2732368" cy="854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736BD1-7E1E-3949-839B-FF7543C2793D}"/>
              </a:ext>
            </a:extLst>
          </p:cNvPr>
          <p:cNvSpPr txBox="1"/>
          <p:nvPr/>
        </p:nvSpPr>
        <p:spPr>
          <a:xfrm>
            <a:off x="-3610395" y="1137666"/>
            <a:ext cx="8713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5979D-EF81-9E4B-BD8E-3C4CAF7BB402}"/>
              </a:ext>
            </a:extLst>
          </p:cNvPr>
          <p:cNvSpPr txBox="1"/>
          <p:nvPr/>
        </p:nvSpPr>
        <p:spPr>
          <a:xfrm>
            <a:off x="2097741" y="1029944"/>
            <a:ext cx="914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endParaRPr lang="en-US" sz="17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3352396-2F6D-E44D-ABF2-AFACB1C02A26}"/>
              </a:ext>
            </a:extLst>
          </p:cNvPr>
          <p:cNvSpPr/>
          <p:nvPr/>
        </p:nvSpPr>
        <p:spPr>
          <a:xfrm>
            <a:off x="3193653" y="6101837"/>
            <a:ext cx="347847" cy="495497"/>
          </a:xfrm>
          <a:custGeom>
            <a:avLst/>
            <a:gdLst>
              <a:gd name="connsiteX0" fmla="*/ 238034 w 347847"/>
              <a:gd name="connsiteY0" fmla="*/ 8506 h 495497"/>
              <a:gd name="connsiteX1" fmla="*/ 55154 w 347847"/>
              <a:gd name="connsiteY1" fmla="*/ 40779 h 495497"/>
              <a:gd name="connsiteX2" fmla="*/ 1366 w 347847"/>
              <a:gd name="connsiteY2" fmla="*/ 223659 h 495497"/>
              <a:gd name="connsiteX3" fmla="*/ 98184 w 347847"/>
              <a:gd name="connsiteY3" fmla="*/ 481843 h 495497"/>
              <a:gd name="connsiteX4" fmla="*/ 302580 w 347847"/>
              <a:gd name="connsiteY4" fmla="*/ 428054 h 495497"/>
              <a:gd name="connsiteX5" fmla="*/ 345610 w 347847"/>
              <a:gd name="connsiteY5" fmla="*/ 159113 h 495497"/>
              <a:gd name="connsiteX6" fmla="*/ 238034 w 347847"/>
              <a:gd name="connsiteY6" fmla="*/ 8506 h 49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47" h="495497">
                <a:moveTo>
                  <a:pt x="238034" y="8506"/>
                </a:moveTo>
                <a:cubicBezTo>
                  <a:pt x="189625" y="-11216"/>
                  <a:pt x="94599" y="4920"/>
                  <a:pt x="55154" y="40779"/>
                </a:cubicBezTo>
                <a:cubicBezTo>
                  <a:pt x="15709" y="76638"/>
                  <a:pt x="-5806" y="150148"/>
                  <a:pt x="1366" y="223659"/>
                </a:cubicBezTo>
                <a:cubicBezTo>
                  <a:pt x="8538" y="297170"/>
                  <a:pt x="47982" y="447777"/>
                  <a:pt x="98184" y="481843"/>
                </a:cubicBezTo>
                <a:cubicBezTo>
                  <a:pt x="148386" y="515909"/>
                  <a:pt x="261342" y="481842"/>
                  <a:pt x="302580" y="428054"/>
                </a:cubicBezTo>
                <a:cubicBezTo>
                  <a:pt x="343818" y="374266"/>
                  <a:pt x="352782" y="227245"/>
                  <a:pt x="345610" y="159113"/>
                </a:cubicBezTo>
                <a:cubicBezTo>
                  <a:pt x="338438" y="90981"/>
                  <a:pt x="286443" y="28228"/>
                  <a:pt x="238034" y="85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4DE8E0F-D038-6D46-B3F0-16ED6C77C476}"/>
              </a:ext>
            </a:extLst>
          </p:cNvPr>
          <p:cNvSpPr/>
          <p:nvPr/>
        </p:nvSpPr>
        <p:spPr>
          <a:xfrm>
            <a:off x="3485478" y="5943489"/>
            <a:ext cx="2194560" cy="166855"/>
          </a:xfrm>
          <a:custGeom>
            <a:avLst/>
            <a:gdLst>
              <a:gd name="connsiteX0" fmla="*/ 2194560 w 2194560"/>
              <a:gd name="connsiteY0" fmla="*/ 123824 h 166855"/>
              <a:gd name="connsiteX1" fmla="*/ 1161826 w 2194560"/>
              <a:gd name="connsiteY1" fmla="*/ 16247 h 166855"/>
              <a:gd name="connsiteX2" fmla="*/ 451821 w 2194560"/>
              <a:gd name="connsiteY2" fmla="*/ 16247 h 166855"/>
              <a:gd name="connsiteX3" fmla="*/ 0 w 2194560"/>
              <a:gd name="connsiteY3" fmla="*/ 166855 h 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66855">
                <a:moveTo>
                  <a:pt x="2194560" y="123824"/>
                </a:moveTo>
                <a:cubicBezTo>
                  <a:pt x="1823421" y="79000"/>
                  <a:pt x="1452282" y="34176"/>
                  <a:pt x="1161826" y="16247"/>
                </a:cubicBezTo>
                <a:cubicBezTo>
                  <a:pt x="871369" y="-1683"/>
                  <a:pt x="645459" y="-8854"/>
                  <a:pt x="451821" y="16247"/>
                </a:cubicBezTo>
                <a:cubicBezTo>
                  <a:pt x="258183" y="41348"/>
                  <a:pt x="129091" y="104101"/>
                  <a:pt x="0" y="16685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9B189-6322-BB4E-9994-A2EC2D1A8D45}"/>
              </a:ext>
            </a:extLst>
          </p:cNvPr>
          <p:cNvSpPr/>
          <p:nvPr/>
        </p:nvSpPr>
        <p:spPr>
          <a:xfrm>
            <a:off x="5669687" y="4794397"/>
            <a:ext cx="3343191" cy="18620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CEC8E-DD37-AF42-AF9D-84C6552B4657}"/>
              </a:ext>
            </a:extLst>
          </p:cNvPr>
          <p:cNvSpPr txBox="1"/>
          <p:nvPr/>
        </p:nvSpPr>
        <p:spPr>
          <a:xfrm>
            <a:off x="5686534" y="4787605"/>
            <a:ext cx="33021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Also need to solve a separate set of equations to get </a:t>
            </a:r>
            <a:r>
              <a:rPr lang="en-US" sz="23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We will get to that next but, for now, will prescribe </a:t>
            </a:r>
            <a:r>
              <a:rPr lang="en-US" sz="23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991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8E1023-96A6-E84F-856D-28C546F6839F}"/>
              </a:ext>
            </a:extLst>
          </p:cNvPr>
          <p:cNvSpPr txBox="1"/>
          <p:nvPr/>
        </p:nvSpPr>
        <p:spPr>
          <a:xfrm>
            <a:off x="247425" y="115290"/>
            <a:ext cx="8713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Note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we often also want to </a:t>
            </a:r>
            <a:r>
              <a:rPr lang="en-US" sz="2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advect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different materials</a:t>
            </a:r>
            <a:r>
              <a:rPr lang="en-US" sz="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/</a:t>
            </a:r>
            <a:r>
              <a:rPr lang="en-US" sz="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compositions in our model (i.e., not just T)</a:t>
            </a:r>
          </a:p>
        </p:txBody>
      </p:sp>
      <p:pic>
        <p:nvPicPr>
          <p:cNvPr id="11" name="Picture 2" descr="Figure 1">
            <a:extLst>
              <a:ext uri="{FF2B5EF4-FFF2-40B4-BE49-F238E27FC236}">
                <a16:creationId xmlns:a16="http://schemas.microsoft.com/office/drawing/2014/main" id="{892F149D-7807-C646-974B-442EAA7E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4" y="1252049"/>
            <a:ext cx="6601336" cy="43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9FCAF0-933B-DA41-BAC4-CD169B629A7D}"/>
              </a:ext>
            </a:extLst>
          </p:cNvPr>
          <p:cNvSpPr txBox="1"/>
          <p:nvPr/>
        </p:nvSpPr>
        <p:spPr>
          <a:xfrm>
            <a:off x="2696052" y="1252049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 et al., 2014, Nat.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Geosc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3A532F7-A56B-914A-9AC9-1B252B67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72" y="5880936"/>
            <a:ext cx="2374900" cy="77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A8B9FF-AF5D-EB4E-9747-A9F35249208D}"/>
              </a:ext>
            </a:extLst>
          </p:cNvPr>
          <p:cNvSpPr txBox="1"/>
          <p:nvPr/>
        </p:nvSpPr>
        <p:spPr>
          <a:xfrm>
            <a:off x="6036491" y="5778473"/>
            <a:ext cx="185875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= some compositional phase</a:t>
            </a:r>
          </a:p>
        </p:txBody>
      </p:sp>
    </p:spTree>
    <p:extLst>
      <p:ext uri="{BB962C8B-B14F-4D97-AF65-F5344CB8AC3E}">
        <p14:creationId xmlns:p14="http://schemas.microsoft.com/office/powerpoint/2010/main" val="181882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5062</TotalTime>
  <Words>2356</Words>
  <Application>Microsoft Macintosh PowerPoint</Application>
  <PresentationFormat>On-screen Show (4:3)</PresentationFormat>
  <Paragraphs>364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Courier New</vt:lpstr>
      <vt:lpstr>Segoe UI 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195</cp:revision>
  <dcterms:created xsi:type="dcterms:W3CDTF">2021-07-09T17:19:50Z</dcterms:created>
  <dcterms:modified xsi:type="dcterms:W3CDTF">2021-12-30T19:56:24Z</dcterms:modified>
</cp:coreProperties>
</file>